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4" r:id="rId1"/>
  </p:sldMasterIdLst>
  <p:sldIdLst>
    <p:sldId id="256" r:id="rId2"/>
    <p:sldId id="257" r:id="rId3"/>
    <p:sldId id="336" r:id="rId4"/>
    <p:sldId id="259" r:id="rId5"/>
    <p:sldId id="283" r:id="rId6"/>
    <p:sldId id="277" r:id="rId7"/>
    <p:sldId id="278" r:id="rId8"/>
    <p:sldId id="279" r:id="rId9"/>
    <p:sldId id="280" r:id="rId10"/>
    <p:sldId id="281" r:id="rId11"/>
    <p:sldId id="261" r:id="rId12"/>
    <p:sldId id="282" r:id="rId13"/>
    <p:sldId id="270" r:id="rId14"/>
    <p:sldId id="271" r:id="rId15"/>
    <p:sldId id="258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72" r:id="rId24"/>
    <p:sldId id="273" r:id="rId25"/>
    <p:sldId id="274" r:id="rId26"/>
    <p:sldId id="275" r:id="rId27"/>
    <p:sldId id="276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29" r:id="rId36"/>
    <p:sldId id="330" r:id="rId37"/>
    <p:sldId id="331" r:id="rId38"/>
    <p:sldId id="332" r:id="rId39"/>
    <p:sldId id="333" r:id="rId40"/>
    <p:sldId id="335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296" r:id="rId54"/>
    <p:sldId id="297" r:id="rId55"/>
    <p:sldId id="298" r:id="rId56"/>
    <p:sldId id="300" r:id="rId57"/>
    <p:sldId id="301" r:id="rId58"/>
    <p:sldId id="302" r:id="rId59"/>
    <p:sldId id="303" r:id="rId60"/>
    <p:sldId id="304" r:id="rId61"/>
    <p:sldId id="305" r:id="rId62"/>
    <p:sldId id="306" r:id="rId63"/>
    <p:sldId id="307" r:id="rId64"/>
    <p:sldId id="308" r:id="rId65"/>
    <p:sldId id="309" r:id="rId66"/>
    <p:sldId id="310" r:id="rId67"/>
    <p:sldId id="311" r:id="rId68"/>
    <p:sldId id="312" r:id="rId69"/>
    <p:sldId id="313" r:id="rId70"/>
    <p:sldId id="314" r:id="rId71"/>
    <p:sldId id="315" r:id="rId72"/>
    <p:sldId id="316" r:id="rId73"/>
    <p:sldId id="318" r:id="rId74"/>
    <p:sldId id="319" r:id="rId75"/>
    <p:sldId id="320" r:id="rId76"/>
    <p:sldId id="321" r:id="rId77"/>
    <p:sldId id="299" r:id="rId78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14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A8A2-D024-4B8E-A2D5-674D110E0222}" type="datetimeFigureOut">
              <a:rPr lang="sk-SK" smtClean="0"/>
              <a:pPr/>
              <a:t>25.05.2018</a:t>
            </a:fld>
            <a:endParaRPr lang="sk-SK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6CBD2-C978-4A63-86A7-420DFC8B2D2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A8A2-D024-4B8E-A2D5-674D110E0222}" type="datetimeFigureOut">
              <a:rPr lang="sk-SK" smtClean="0"/>
              <a:pPr/>
              <a:t>25.05.2018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6CBD2-C978-4A63-86A7-420DFC8B2D2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A8A2-D024-4B8E-A2D5-674D110E0222}" type="datetimeFigureOut">
              <a:rPr lang="sk-SK" smtClean="0"/>
              <a:pPr/>
              <a:t>25.05.2018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6CBD2-C978-4A63-86A7-420DFC8B2D2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A8A2-D024-4B8E-A2D5-674D110E0222}" type="datetimeFigureOut">
              <a:rPr lang="sk-SK" smtClean="0"/>
              <a:pPr/>
              <a:t>25.05.2018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6CBD2-C978-4A63-86A7-420DFC8B2D2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A8A2-D024-4B8E-A2D5-674D110E0222}" type="datetimeFigureOut">
              <a:rPr lang="sk-SK" smtClean="0"/>
              <a:pPr/>
              <a:t>25.05.2018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6CBD2-C978-4A63-86A7-420DFC8B2D2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A8A2-D024-4B8E-A2D5-674D110E0222}" type="datetimeFigureOut">
              <a:rPr lang="sk-SK" smtClean="0"/>
              <a:pPr/>
              <a:t>25.05.2018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6CBD2-C978-4A63-86A7-420DFC8B2D2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A8A2-D024-4B8E-A2D5-674D110E0222}" type="datetimeFigureOut">
              <a:rPr lang="sk-SK" smtClean="0"/>
              <a:pPr/>
              <a:t>25.05.2018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6CBD2-C978-4A63-86A7-420DFC8B2D2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A8A2-D024-4B8E-A2D5-674D110E0222}" type="datetimeFigureOut">
              <a:rPr lang="sk-SK" smtClean="0"/>
              <a:pPr/>
              <a:t>25.05.2018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6CBD2-C978-4A63-86A7-420DFC8B2D2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A8A2-D024-4B8E-A2D5-674D110E0222}" type="datetimeFigureOut">
              <a:rPr lang="sk-SK" smtClean="0"/>
              <a:pPr/>
              <a:t>25.05.2018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6CBD2-C978-4A63-86A7-420DFC8B2D2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A8A2-D024-4B8E-A2D5-674D110E0222}" type="datetimeFigureOut">
              <a:rPr lang="sk-SK" smtClean="0"/>
              <a:pPr/>
              <a:t>25.05.2018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6CBD2-C978-4A63-86A7-420DFC8B2D2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s odříznutým a zakulaceným jedním roh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úhlý trojúhelník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A8A2-D024-4B8E-A2D5-674D110E0222}" type="datetimeFigureOut">
              <a:rPr lang="sk-SK" smtClean="0"/>
              <a:pPr/>
              <a:t>25.05.2018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286CBD2-C978-4A63-86A7-420DFC8B2D25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10" name="Volný tvar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Volný tvar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FF0A8A2-D024-4B8E-A2D5-674D110E0222}" type="datetimeFigureOut">
              <a:rPr lang="sk-SK" smtClean="0"/>
              <a:pPr/>
              <a:t>25.05.2018</a:t>
            </a:fld>
            <a:endParaRPr lang="sk-SK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286CBD2-C978-4A63-86A7-420DFC8B2D25}" type="slidenum">
              <a:rPr lang="sk-SK" smtClean="0"/>
              <a:pPr/>
              <a:t>‹#›</a:t>
            </a:fld>
            <a:endParaRPr lang="sk-SK"/>
          </a:p>
        </p:txBody>
      </p:sp>
      <p:grpSp>
        <p:nvGrpSpPr>
          <p:cNvPr id="2" name="Skupin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Volný tvar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Volný tvar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Rastislav%20Vincur\Desktop\fifa_grassroots_festivals.mp4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grassroots.fifa.com/en/for-kids/example-exercises/football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GRASSROOTS FUTBAL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FUTBAL PRE VŠETKÝCH</a:t>
            </a:r>
            <a:endParaRPr lang="sk-SK" dirty="0"/>
          </a:p>
        </p:txBody>
      </p:sp>
      <p:pic>
        <p:nvPicPr>
          <p:cNvPr id="1026" name="Picture 2" descr="C:\Users\Rastislav Vincur\Desktop\logo vzdelavani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571480"/>
            <a:ext cx="3428099" cy="1262057"/>
          </a:xfrm>
          <a:prstGeom prst="rect">
            <a:avLst/>
          </a:prstGeom>
          <a:noFill/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428604"/>
            <a:ext cx="1226339" cy="190499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356" y="4643446"/>
            <a:ext cx="5808847" cy="1643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158" y="1643050"/>
            <a:ext cx="8229600" cy="1143000"/>
          </a:xfrm>
        </p:spPr>
        <p:txBody>
          <a:bodyPr/>
          <a:lstStyle/>
          <a:p>
            <a:r>
              <a:rPr lang="sk-SK" dirty="0" smtClean="0"/>
              <a:t>PREČO HRAŤ FUTBAL ?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dirty="0" smtClean="0"/>
              <a:t>„Sledujte deti ako hrajú futbal a dôvod vám bude jasný hneď. Deti totiž milujú hrať,“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dirty="0" smtClean="0"/>
              <a:t>                                           Andy </a:t>
            </a:r>
            <a:r>
              <a:rPr lang="sk-SK" dirty="0" err="1" smtClean="0"/>
              <a:t>Roxburgh</a:t>
            </a:r>
            <a:endParaRPr lang="sk-SK" dirty="0" smtClean="0"/>
          </a:p>
          <a:p>
            <a:pPr>
              <a:buNone/>
            </a:pPr>
            <a:r>
              <a:rPr lang="sk-SK" dirty="0" smtClean="0"/>
              <a:t>                             Bývalý technický riaditeľ UEFA</a:t>
            </a:r>
            <a:endParaRPr lang="sk-SK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857232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34" y="642918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GRASSROOTS FUTBAL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                      </a:t>
            </a:r>
            <a:r>
              <a:rPr lang="sk-SK" i="1" dirty="0" smtClean="0">
                <a:solidFill>
                  <a:srgbClr val="FF0000"/>
                </a:solidFill>
              </a:rPr>
              <a:t>Základná filozofia</a:t>
            </a: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r>
              <a:rPr lang="sk-SK" sz="3200" dirty="0" smtClean="0">
                <a:solidFill>
                  <a:srgbClr val="FF0000"/>
                </a:solidFill>
              </a:rPr>
              <a:t>Čo môže futbal urobiť pre teba?</a:t>
            </a:r>
          </a:p>
          <a:p>
            <a:endParaRPr lang="sk-SK" dirty="0"/>
          </a:p>
          <a:p>
            <a:r>
              <a:rPr lang="sk-SK" dirty="0" smtClean="0"/>
              <a:t>NIE !!!</a:t>
            </a:r>
          </a:p>
          <a:p>
            <a:r>
              <a:rPr lang="sk-SK" i="1" dirty="0" smtClean="0"/>
              <a:t>Čo máš urobiť ty  pre futbal ?</a:t>
            </a:r>
            <a:endParaRPr lang="sk-SK" i="1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20" y="928670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72" y="3929066"/>
            <a:ext cx="1176332" cy="1827312"/>
          </a:xfrm>
          <a:prstGeom prst="rect">
            <a:avLst/>
          </a:prstGeom>
        </p:spPr>
      </p:pic>
      <p:pic>
        <p:nvPicPr>
          <p:cNvPr id="6" name="Obrázek 5" descr="GRprogr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1714488"/>
            <a:ext cx="8229600" cy="1143000"/>
          </a:xfrm>
        </p:spPr>
        <p:txBody>
          <a:bodyPr/>
          <a:lstStyle/>
          <a:p>
            <a:r>
              <a:rPr lang="sk-SK" dirty="0" smtClean="0"/>
              <a:t>Výchova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dirty="0" smtClean="0"/>
              <a:t>Netrénujme futbal, ale deti, ktoré futbal hrajú.</a:t>
            </a:r>
            <a:endParaRPr lang="sk-SK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857232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34" y="857232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TIPY  TRÉNEROV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 Tréner detí  (futbalový učiteľ)</a:t>
            </a:r>
          </a:p>
          <a:p>
            <a:endParaRPr lang="sk-SK" dirty="0"/>
          </a:p>
          <a:p>
            <a:r>
              <a:rPr lang="sk-SK" dirty="0" smtClean="0"/>
              <a:t>Tréner mládeže (futbalový  vývoj)</a:t>
            </a:r>
          </a:p>
          <a:p>
            <a:endParaRPr lang="sk-SK" dirty="0"/>
          </a:p>
          <a:p>
            <a:r>
              <a:rPr lang="sk-SK" dirty="0" smtClean="0"/>
              <a:t>Tréner dospievajúcich (futbalový manažér)</a:t>
            </a:r>
            <a:endParaRPr lang="sk-SK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958" y="928670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34" y="2714620"/>
            <a:ext cx="1176332" cy="1827312"/>
          </a:xfrm>
          <a:prstGeom prst="rect">
            <a:avLst/>
          </a:prstGeom>
        </p:spPr>
      </p:pic>
      <p:pic>
        <p:nvPicPr>
          <p:cNvPr id="6" name="Obrázek 5" descr="GRprogr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IDEÁLNY TRÉNER DETÍ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Učiteľ futbalu</a:t>
            </a:r>
          </a:p>
          <a:p>
            <a:r>
              <a:rPr lang="sk-SK" dirty="0" smtClean="0"/>
              <a:t>Pomocník - priateľ</a:t>
            </a:r>
          </a:p>
          <a:p>
            <a:r>
              <a:rPr lang="sk-SK" dirty="0" smtClean="0"/>
              <a:t>Dobrý organizátor</a:t>
            </a:r>
          </a:p>
          <a:p>
            <a:r>
              <a:rPr lang="sk-SK" dirty="0" smtClean="0"/>
              <a:t>Spôsobilý demonštrátor</a:t>
            </a:r>
          </a:p>
          <a:p>
            <a:r>
              <a:rPr lang="sk-SK" dirty="0" smtClean="0"/>
              <a:t>Futbalový nadšenec</a:t>
            </a:r>
          </a:p>
          <a:p>
            <a:r>
              <a:rPr lang="sk-SK" dirty="0" smtClean="0"/>
              <a:t>Spoľahlivá osoba</a:t>
            </a:r>
            <a:endParaRPr lang="sk-SK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082" y="928670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958" y="2786058"/>
            <a:ext cx="1176332" cy="1827312"/>
          </a:xfrm>
          <a:prstGeom prst="rect">
            <a:avLst/>
          </a:prstGeom>
        </p:spPr>
      </p:pic>
      <p:pic>
        <p:nvPicPr>
          <p:cNvPr id="6" name="Obrázek 5" descr="GRprogr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Kategórie GRASSTOOTS FUTBALU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Detský futbal</a:t>
            </a:r>
          </a:p>
          <a:p>
            <a:r>
              <a:rPr lang="sk-SK" dirty="0" smtClean="0"/>
              <a:t>Školský futbal</a:t>
            </a:r>
          </a:p>
          <a:p>
            <a:r>
              <a:rPr lang="sk-SK" dirty="0" smtClean="0"/>
              <a:t>Amatérsky futbal</a:t>
            </a:r>
          </a:p>
          <a:p>
            <a:r>
              <a:rPr lang="sk-SK" dirty="0" smtClean="0"/>
              <a:t>Ženský futbal</a:t>
            </a:r>
          </a:p>
          <a:p>
            <a:r>
              <a:rPr lang="sk-SK" dirty="0" smtClean="0"/>
              <a:t>Plážový futbal</a:t>
            </a:r>
          </a:p>
          <a:p>
            <a:r>
              <a:rPr lang="sk-SK" dirty="0" err="1" smtClean="0"/>
              <a:t>Futsal</a:t>
            </a:r>
            <a:endParaRPr lang="sk-SK" dirty="0" smtClean="0"/>
          </a:p>
          <a:p>
            <a:r>
              <a:rPr lang="sk-SK" dirty="0" smtClean="0"/>
              <a:t>Futbal veteránov</a:t>
            </a:r>
          </a:p>
          <a:p>
            <a:r>
              <a:rPr lang="sk-SK" dirty="0" smtClean="0"/>
              <a:t>Futbal pre verejnosť</a:t>
            </a:r>
          </a:p>
          <a:p>
            <a:r>
              <a:rPr lang="sk-SK" dirty="0" smtClean="0"/>
              <a:t>Futbal pre postihnutých</a:t>
            </a:r>
            <a:endParaRPr lang="sk-SK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44" y="4286256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206" y="2143116"/>
            <a:ext cx="1176332" cy="1827312"/>
          </a:xfrm>
          <a:prstGeom prst="rect">
            <a:avLst/>
          </a:prstGeom>
        </p:spPr>
      </p:pic>
      <p:pic>
        <p:nvPicPr>
          <p:cNvPr id="6" name="Obrázek 5" descr="GRprogr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15082"/>
            <a:ext cx="9144000" cy="642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dirty="0" smtClean="0"/>
              <a:t>  DETI                                       FUTBAL</a:t>
            </a:r>
          </a:p>
          <a:p>
            <a:pPr>
              <a:buNone/>
            </a:pPr>
            <a:r>
              <a:rPr lang="sk-SK" dirty="0" smtClean="0"/>
              <a:t>Osobný rozvoj                    Rozvoj hráčov</a:t>
            </a:r>
          </a:p>
          <a:p>
            <a:pPr>
              <a:buNone/>
            </a:pPr>
            <a:r>
              <a:rPr lang="sk-SK" dirty="0" smtClean="0"/>
              <a:t>Zdravie                                Fitness</a:t>
            </a:r>
          </a:p>
          <a:p>
            <a:pPr>
              <a:buNone/>
            </a:pPr>
            <a:r>
              <a:rPr lang="sk-SK" dirty="0" smtClean="0"/>
              <a:t>Sociálne schopnosti           Technické schopnosti</a:t>
            </a:r>
          </a:p>
          <a:p>
            <a:pPr>
              <a:buNone/>
            </a:pPr>
            <a:r>
              <a:rPr lang="sk-SK" dirty="0" smtClean="0"/>
              <a:t>Príležitosť                           Výkonnosť</a:t>
            </a:r>
            <a:endParaRPr lang="sk-SK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928670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34" y="714356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sk-SK" dirty="0" smtClean="0"/>
              <a:t>                           DNEŠNÝ DETSKÝ SVET</a:t>
            </a:r>
          </a:p>
          <a:p>
            <a:pPr>
              <a:buNone/>
            </a:pPr>
            <a:r>
              <a:rPr lang="sk-SK" dirty="0" smtClean="0"/>
              <a:t> </a:t>
            </a:r>
            <a:r>
              <a:rPr lang="sk-SK" dirty="0" smtClean="0">
                <a:solidFill>
                  <a:srgbClr val="FF0000"/>
                </a:solidFill>
              </a:rPr>
              <a:t>MENEJ</a:t>
            </a:r>
            <a:r>
              <a:rPr lang="sk-SK" dirty="0" smtClean="0"/>
              <a:t> </a:t>
            </a:r>
          </a:p>
          <a:p>
            <a:pPr>
              <a:buNone/>
            </a:pPr>
            <a:r>
              <a:rPr lang="sk-SK" dirty="0" smtClean="0"/>
              <a:t>Hrania</a:t>
            </a:r>
          </a:p>
          <a:p>
            <a:pPr>
              <a:buNone/>
            </a:pPr>
            <a:r>
              <a:rPr lang="sk-SK" dirty="0" smtClean="0"/>
              <a:t>Slobody</a:t>
            </a:r>
          </a:p>
          <a:p>
            <a:pPr>
              <a:buNone/>
            </a:pPr>
            <a:r>
              <a:rPr lang="sk-SK" dirty="0" smtClean="0"/>
              <a:t>Času</a:t>
            </a:r>
          </a:p>
          <a:p>
            <a:pPr>
              <a:buNone/>
            </a:pPr>
            <a:r>
              <a:rPr lang="sk-SK" dirty="0" smtClean="0"/>
              <a:t>Jednoduchosti</a:t>
            </a:r>
          </a:p>
          <a:p>
            <a:pPr>
              <a:buNone/>
            </a:pPr>
            <a:r>
              <a:rPr lang="sk-SK" dirty="0" smtClean="0"/>
              <a:t>Vedenia</a:t>
            </a:r>
          </a:p>
          <a:p>
            <a:pPr>
              <a:buNone/>
            </a:pPr>
            <a:r>
              <a:rPr lang="sk-SK" dirty="0" smtClean="0"/>
              <a:t>Zaujatia</a:t>
            </a:r>
          </a:p>
          <a:p>
            <a:pPr>
              <a:buNone/>
            </a:pPr>
            <a:r>
              <a:rPr lang="sk-SK" dirty="0" smtClean="0"/>
              <a:t>Zodpovednosti</a:t>
            </a:r>
          </a:p>
          <a:p>
            <a:pPr>
              <a:buNone/>
            </a:pPr>
            <a:r>
              <a:rPr lang="sk-SK" dirty="0" smtClean="0"/>
              <a:t>Etiky, morálky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958" y="1357298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20" y="4071942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86520"/>
            <a:ext cx="9144000" cy="571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dirty="0" err="1" smtClean="0"/>
              <a:t>Marcello</a:t>
            </a:r>
            <a:r>
              <a:rPr lang="sk-SK" dirty="0" smtClean="0"/>
              <a:t> </a:t>
            </a:r>
            <a:r>
              <a:rPr lang="sk-SK" dirty="0" err="1" smtClean="0"/>
              <a:t>Lippi</a:t>
            </a:r>
            <a:r>
              <a:rPr lang="sk-SK" dirty="0" smtClean="0"/>
              <a:t>:</a:t>
            </a:r>
          </a:p>
          <a:p>
            <a:pPr>
              <a:buNone/>
            </a:pPr>
            <a:r>
              <a:rPr lang="sk-SK" dirty="0" smtClean="0"/>
              <a:t>„Život dnešnej mládeže je oveľa komplikovanejší, ako bol náš. Je to z dôvodu, že deti dnes oveľa menej hrajú futbal, ako sme ho hrávali my“</a:t>
            </a:r>
            <a:endParaRPr lang="sk-SK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1000108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34" y="714356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4389120"/>
          </a:xfrm>
        </p:spPr>
        <p:txBody>
          <a:bodyPr/>
          <a:lstStyle/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dirty="0" smtClean="0"/>
              <a:t>Sir </a:t>
            </a:r>
            <a:r>
              <a:rPr lang="sk-SK" dirty="0" err="1" smtClean="0"/>
              <a:t>Alex</a:t>
            </a:r>
            <a:r>
              <a:rPr lang="sk-SK" dirty="0" smtClean="0"/>
              <a:t> </a:t>
            </a:r>
            <a:r>
              <a:rPr lang="sk-SK" dirty="0" err="1" smtClean="0"/>
              <a:t>Ferguson</a:t>
            </a:r>
            <a:r>
              <a:rPr lang="sk-SK" dirty="0" smtClean="0"/>
              <a:t>:</a:t>
            </a:r>
          </a:p>
          <a:p>
            <a:pPr>
              <a:buNone/>
            </a:pPr>
            <a:r>
              <a:rPr lang="sk-SK" dirty="0" smtClean="0"/>
              <a:t>„Deti dnes nemajú čas sami na seba, na to, aby trávili čas so svojimi kamarátmi a len hrali, precvičovali a učili sa“</a:t>
            </a:r>
            <a:endParaRPr lang="sk-SK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000108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34" y="857232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ČO JE GRASSROOTS FUTBAL ?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dirty="0" smtClean="0"/>
              <a:t>Je to futbal pre všetkých – masový, bez rozdielu pohlavia, veku, náboženstva, postihnutia, rasy ....</a:t>
            </a:r>
            <a:endParaRPr lang="sk-SK" dirty="0"/>
          </a:p>
        </p:txBody>
      </p:sp>
      <p:pic>
        <p:nvPicPr>
          <p:cNvPr id="4" name="Obrázek 3" descr="grasroots-uef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86710" y="4143380"/>
            <a:ext cx="1033456" cy="1605369"/>
          </a:xfrm>
          <a:prstGeom prst="rect">
            <a:avLst/>
          </a:prstGeom>
        </p:spPr>
      </p:pic>
      <p:pic>
        <p:nvPicPr>
          <p:cNvPr id="5" name="Obrázek 4" descr="logosf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4429132"/>
            <a:ext cx="1285869" cy="1280154"/>
          </a:xfrm>
          <a:prstGeom prst="rect">
            <a:avLst/>
          </a:prstGeom>
        </p:spPr>
      </p:pic>
      <p:pic>
        <p:nvPicPr>
          <p:cNvPr id="6" name="Obrázek 5" descr="GRprogr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FÁZY DETSKÉHO VÝVOJA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k-SK" dirty="0" smtClean="0"/>
              <a:t>Vek                     Fáza                     Obdobie</a:t>
            </a:r>
          </a:p>
          <a:p>
            <a:pPr>
              <a:buNone/>
            </a:pPr>
            <a:endParaRPr lang="sk-SK" dirty="0"/>
          </a:p>
          <a:p>
            <a:pPr>
              <a:buNone/>
            </a:pPr>
            <a:r>
              <a:rPr lang="sk-SK" dirty="0" smtClean="0"/>
              <a:t>16 a viac rokov   Finálna fáza        naplnenie</a:t>
            </a:r>
          </a:p>
          <a:p>
            <a:pPr>
              <a:buNone/>
            </a:pPr>
            <a:endParaRPr lang="sk-SK" dirty="0"/>
          </a:p>
          <a:p>
            <a:pPr>
              <a:buNone/>
            </a:pPr>
            <a:r>
              <a:rPr lang="sk-SK" dirty="0" smtClean="0"/>
              <a:t>13-16 rokov       Formovacia fáza   Vzťahu k hre</a:t>
            </a:r>
          </a:p>
          <a:p>
            <a:pPr>
              <a:buNone/>
            </a:pPr>
            <a:endParaRPr lang="sk-SK" dirty="0"/>
          </a:p>
          <a:p>
            <a:pPr>
              <a:buNone/>
            </a:pPr>
            <a:r>
              <a:rPr lang="sk-SK" dirty="0" smtClean="0"/>
              <a:t>9-12 rokov        Základná fáza       Zaujatie pre hru</a:t>
            </a:r>
          </a:p>
          <a:p>
            <a:pPr>
              <a:buNone/>
            </a:pPr>
            <a:endParaRPr lang="sk-SK" dirty="0"/>
          </a:p>
          <a:p>
            <a:pPr>
              <a:buNone/>
            </a:pPr>
            <a:r>
              <a:rPr lang="sk-SK" dirty="0" smtClean="0"/>
              <a:t>Do 8 rokov       Fáza hrania         Príťažlivosť hry</a:t>
            </a:r>
            <a:endParaRPr lang="sk-SK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20" y="714356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34" y="4714884"/>
            <a:ext cx="1176332" cy="1827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NEGATÍVNE VPLYVY NA VÝVOJ DIEŤAŤA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Veľký tlak rodičov</a:t>
            </a:r>
          </a:p>
          <a:p>
            <a:r>
              <a:rPr lang="sk-SK" dirty="0" smtClean="0"/>
              <a:t>Vplyv vrstovníkov</a:t>
            </a:r>
          </a:p>
          <a:p>
            <a:r>
              <a:rPr lang="sk-SK" dirty="0" smtClean="0"/>
              <a:t>Iné záujmy</a:t>
            </a:r>
          </a:p>
          <a:p>
            <a:r>
              <a:rPr lang="sk-SK" dirty="0" smtClean="0"/>
              <a:t>Zranení</a:t>
            </a:r>
          </a:p>
          <a:p>
            <a:r>
              <a:rPr lang="sk-SK" dirty="0" smtClean="0"/>
              <a:t>Nedostatok úspechu</a:t>
            </a:r>
          </a:p>
          <a:p>
            <a:r>
              <a:rPr lang="sk-SK" dirty="0" smtClean="0"/>
              <a:t>Pretrénovanosť</a:t>
            </a:r>
          </a:p>
          <a:p>
            <a:r>
              <a:rPr lang="sk-SK" dirty="0" smtClean="0"/>
              <a:t>Nedostatok tréningu</a:t>
            </a:r>
          </a:p>
          <a:p>
            <a:r>
              <a:rPr lang="sk-SK" dirty="0" smtClean="0"/>
              <a:t>Zlý tréner</a:t>
            </a:r>
            <a:endParaRPr lang="sk-SK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082" y="1071546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958" y="3714752"/>
            <a:ext cx="1176332" cy="1827312"/>
          </a:xfrm>
          <a:prstGeom prst="rect">
            <a:avLst/>
          </a:prstGeom>
        </p:spPr>
      </p:pic>
      <p:pic>
        <p:nvPicPr>
          <p:cNvPr id="6" name="Obrázek 5" descr="GRprogr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1428736"/>
            <a:ext cx="8229600" cy="1143000"/>
          </a:xfrm>
        </p:spPr>
        <p:txBody>
          <a:bodyPr/>
          <a:lstStyle/>
          <a:p>
            <a:r>
              <a:rPr lang="sk-SK" dirty="0" smtClean="0"/>
              <a:t>Tréningové a súťažné zápasy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dirty="0" smtClean="0"/>
              <a:t>   Vek                                Počet hráčov</a:t>
            </a:r>
          </a:p>
          <a:p>
            <a:pPr>
              <a:buNone/>
            </a:pPr>
            <a:endParaRPr lang="sk-SK" dirty="0"/>
          </a:p>
          <a:p>
            <a:pPr>
              <a:buNone/>
            </a:pPr>
            <a:r>
              <a:rPr lang="sk-SK" dirty="0" smtClean="0"/>
              <a:t>Do 8 rokov                  2 na 2  /3 na 3/ 4 na 4/</a:t>
            </a:r>
          </a:p>
          <a:p>
            <a:pPr>
              <a:buNone/>
            </a:pPr>
            <a:endParaRPr lang="sk-SK" dirty="0"/>
          </a:p>
          <a:p>
            <a:pPr>
              <a:buNone/>
            </a:pPr>
            <a:r>
              <a:rPr lang="sk-SK" dirty="0" smtClean="0"/>
              <a:t>9-10 rokov                    5 na 5 / 6 na 6/</a:t>
            </a:r>
          </a:p>
          <a:p>
            <a:pPr>
              <a:buNone/>
            </a:pPr>
            <a:endParaRPr lang="sk-SK" dirty="0"/>
          </a:p>
          <a:p>
            <a:pPr>
              <a:buNone/>
            </a:pPr>
            <a:r>
              <a:rPr lang="sk-SK" dirty="0" smtClean="0"/>
              <a:t>11-12 rokov                  7 na 7 / 9 na 9/</a:t>
            </a:r>
            <a:endParaRPr lang="sk-SK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714356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72" y="642918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14290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43644"/>
            <a:ext cx="9144000" cy="714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1357298"/>
            <a:ext cx="8229600" cy="1143000"/>
          </a:xfrm>
        </p:spPr>
        <p:txBody>
          <a:bodyPr/>
          <a:lstStyle/>
          <a:p>
            <a:r>
              <a:rPr lang="sk-SK" dirty="0" smtClean="0"/>
              <a:t>VPLIVY NA DIEŤA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Rodičia, príbuzní</a:t>
            </a:r>
          </a:p>
          <a:p>
            <a:r>
              <a:rPr lang="sk-SK" dirty="0" smtClean="0"/>
              <a:t>Učitelia, tréneri</a:t>
            </a:r>
          </a:p>
          <a:p>
            <a:r>
              <a:rPr lang="sk-SK" dirty="0" smtClean="0"/>
              <a:t>Priatelia, spolužiaci</a:t>
            </a:r>
          </a:p>
          <a:p>
            <a:r>
              <a:rPr lang="sk-SK" dirty="0" smtClean="0"/>
              <a:t>Hráčke vzory</a:t>
            </a:r>
          </a:p>
          <a:p>
            <a:r>
              <a:rPr lang="sk-SK" dirty="0" smtClean="0"/>
              <a:t>Televízia, počítače</a:t>
            </a:r>
          </a:p>
          <a:p>
            <a:r>
              <a:rPr lang="sk-SK" dirty="0" smtClean="0"/>
              <a:t>PC hry, internet</a:t>
            </a:r>
            <a:endParaRPr lang="sk-SK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571480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34" y="714356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1500174"/>
            <a:ext cx="8229600" cy="1143000"/>
          </a:xfrm>
        </p:spPr>
        <p:txBody>
          <a:bodyPr/>
          <a:lstStyle/>
          <a:p>
            <a:r>
              <a:rPr lang="sk-SK" dirty="0" smtClean="0"/>
              <a:t>PRVÉ KROKY HRÁČA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Čas na hru</a:t>
            </a:r>
          </a:p>
          <a:p>
            <a:r>
              <a:rPr lang="sk-SK" dirty="0" smtClean="0"/>
              <a:t>Kolektív</a:t>
            </a:r>
          </a:p>
          <a:p>
            <a:r>
              <a:rPr lang="sk-SK" dirty="0" smtClean="0"/>
              <a:t>Vnútorná motivácia</a:t>
            </a:r>
          </a:p>
          <a:p>
            <a:r>
              <a:rPr lang="sk-SK" dirty="0" smtClean="0"/>
              <a:t>Povzbudzovanie</a:t>
            </a:r>
          </a:p>
          <a:p>
            <a:r>
              <a:rPr lang="sk-SK" dirty="0" smtClean="0"/>
              <a:t>Podpora</a:t>
            </a:r>
          </a:p>
          <a:p>
            <a:r>
              <a:rPr lang="sk-SK" dirty="0" smtClean="0"/>
              <a:t>Vývoj</a:t>
            </a:r>
          </a:p>
          <a:p>
            <a:r>
              <a:rPr lang="sk-SK" dirty="0" smtClean="0"/>
              <a:t>Vzdelávanie</a:t>
            </a:r>
            <a:endParaRPr lang="sk-SK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642918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710" y="642918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43644"/>
            <a:ext cx="9144000" cy="714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1571612"/>
            <a:ext cx="8229600" cy="1143000"/>
          </a:xfrm>
        </p:spPr>
        <p:txBody>
          <a:bodyPr/>
          <a:lstStyle/>
          <a:p>
            <a:r>
              <a:rPr lang="sk-SK" dirty="0" smtClean="0"/>
              <a:t>CIEĽE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Rozvoj základných schopností</a:t>
            </a:r>
          </a:p>
          <a:p>
            <a:r>
              <a:rPr lang="sk-SK" dirty="0" smtClean="0"/>
              <a:t>Maximálny kontakt s loptou</a:t>
            </a:r>
          </a:p>
          <a:p>
            <a:r>
              <a:rPr lang="sk-SK" dirty="0" smtClean="0"/>
              <a:t>Nadšenie pre hru</a:t>
            </a:r>
          </a:p>
          <a:p>
            <a:r>
              <a:rPr lang="sk-SK" dirty="0" smtClean="0"/>
              <a:t>Spolupráca v malých tímoch</a:t>
            </a:r>
          </a:p>
          <a:p>
            <a:r>
              <a:rPr lang="sk-SK" dirty="0" smtClean="0"/>
              <a:t>Menej JA, viac MY</a:t>
            </a:r>
          </a:p>
          <a:p>
            <a:r>
              <a:rPr lang="sk-SK" dirty="0" smtClean="0"/>
              <a:t>Chuť sa zlepšovať</a:t>
            </a:r>
          </a:p>
          <a:p>
            <a:r>
              <a:rPr lang="sk-SK" dirty="0" smtClean="0"/>
              <a:t>Zábava s kamarátmi</a:t>
            </a:r>
            <a:endParaRPr lang="sk-SK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500042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710" y="500042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43644"/>
            <a:ext cx="9144000" cy="714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ZÁKLANÁ FÁZA – ciele (9-12 rokov)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Ovládanie lopty</a:t>
            </a:r>
          </a:p>
          <a:p>
            <a:r>
              <a:rPr lang="sk-SK" dirty="0" smtClean="0"/>
              <a:t>Čítanie hry</a:t>
            </a:r>
          </a:p>
          <a:p>
            <a:r>
              <a:rPr lang="sk-SK" dirty="0" smtClean="0"/>
              <a:t>Pochopenie základných princípov</a:t>
            </a:r>
          </a:p>
          <a:p>
            <a:r>
              <a:rPr lang="sk-SK" dirty="0" smtClean="0"/>
              <a:t>Rýchlosť (koordinácia) pohyb</a:t>
            </a:r>
          </a:p>
          <a:p>
            <a:r>
              <a:rPr lang="sk-SK" dirty="0" smtClean="0"/>
              <a:t>Vzťah k hre</a:t>
            </a:r>
          </a:p>
          <a:p>
            <a:r>
              <a:rPr lang="sk-SK" dirty="0" smtClean="0"/>
              <a:t>Tímová spolupráca</a:t>
            </a:r>
          </a:p>
          <a:p>
            <a:r>
              <a:rPr lang="sk-SK" dirty="0" smtClean="0"/>
              <a:t>Predstavivosť, tvorivosť</a:t>
            </a:r>
          </a:p>
          <a:p>
            <a:r>
              <a:rPr lang="sk-SK" dirty="0" smtClean="0"/>
              <a:t>Seba uvedomenie</a:t>
            </a:r>
          </a:p>
          <a:p>
            <a:pPr>
              <a:buNone/>
            </a:pPr>
            <a:r>
              <a:rPr lang="sk-SK" dirty="0" smtClean="0"/>
              <a:t>    </a:t>
            </a:r>
            <a:r>
              <a:rPr lang="sk-SK" b="1" dirty="0" smtClean="0">
                <a:solidFill>
                  <a:srgbClr val="FF0000"/>
                </a:solidFill>
              </a:rPr>
              <a:t>ZLATÝ VEK UČENIA</a:t>
            </a:r>
            <a:endParaRPr lang="sk-SK" b="1" dirty="0">
              <a:solidFill>
                <a:srgbClr val="FF0000"/>
              </a:solidFill>
            </a:endParaRPr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44" y="2071678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20" y="3571876"/>
            <a:ext cx="1176332" cy="1827312"/>
          </a:xfrm>
          <a:prstGeom prst="rect">
            <a:avLst/>
          </a:prstGeom>
        </p:spPr>
      </p:pic>
      <p:pic>
        <p:nvPicPr>
          <p:cNvPr id="6" name="Obrázek 5" descr="GRprogr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43644"/>
            <a:ext cx="9144000" cy="714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1500174"/>
            <a:ext cx="8229600" cy="1143000"/>
          </a:xfrm>
        </p:spPr>
        <p:txBody>
          <a:bodyPr/>
          <a:lstStyle/>
          <a:p>
            <a:r>
              <a:rPr lang="sk-SK" dirty="0" smtClean="0"/>
              <a:t>DETSKÝ FUTBAL hlavné ciele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14620"/>
            <a:ext cx="8115328" cy="3609980"/>
          </a:xfrm>
        </p:spPr>
        <p:txBody>
          <a:bodyPr/>
          <a:lstStyle/>
          <a:p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Pomôcť deťom, aby boli zdravé, šťastné a motivované</a:t>
            </a:r>
          </a:p>
          <a:p>
            <a:r>
              <a:rPr lang="sk-SK" dirty="0" smtClean="0"/>
              <a:t>Pomôcť deťom prejaviť seba samého cez futbal</a:t>
            </a:r>
          </a:p>
          <a:p>
            <a:r>
              <a:rPr lang="sk-SK" dirty="0" smtClean="0"/>
              <a:t>Držať deti stranou od negatívnych spoločenských problémov</a:t>
            </a:r>
            <a:endParaRPr lang="sk-SK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428604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72" y="714356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1500174"/>
            <a:ext cx="8229600" cy="1143000"/>
          </a:xfrm>
        </p:spPr>
        <p:txBody>
          <a:bodyPr/>
          <a:lstStyle/>
          <a:p>
            <a:r>
              <a:rPr lang="sk-SK" dirty="0" smtClean="0"/>
              <a:t>PRE TRÉNEROV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14620"/>
            <a:ext cx="8115328" cy="3609980"/>
          </a:xfrm>
        </p:spPr>
        <p:txBody>
          <a:bodyPr/>
          <a:lstStyle/>
          <a:p>
            <a:endParaRPr lang="sk-SK" dirty="0" smtClean="0"/>
          </a:p>
          <a:p>
            <a:pPr>
              <a:buNone/>
            </a:pPr>
            <a:r>
              <a:rPr lang="sk-SK" dirty="0" smtClean="0"/>
              <a:t>Cieľom programu FIFA Grassroots je poskytnúť deťom vo veku od 6 do 12 rokov možnosť hrať futbal bez ohľadu na ich spoločenské zázemie. </a:t>
            </a:r>
            <a:r>
              <a:rPr lang="sk-SK" dirty="0" smtClean="0">
                <a:solidFill>
                  <a:srgbClr val="FF0000"/>
                </a:solidFill>
              </a:rPr>
              <a:t>Detský futbalový tréner má kľúčovú úlohu. Využíva množstvo zábavných aktivít na predstavenie detí v hre a má na pamäti nielen športový, ale aj ich sociálny rozvoj.</a:t>
            </a:r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428604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710" y="571480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1500174"/>
            <a:ext cx="8229600" cy="1143000"/>
          </a:xfrm>
        </p:spPr>
        <p:txBody>
          <a:bodyPr/>
          <a:lstStyle/>
          <a:p>
            <a:r>
              <a:rPr lang="sk-SK" dirty="0" smtClean="0"/>
              <a:t>POSLANIE TRÉNERA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14620"/>
            <a:ext cx="8115328" cy="3609980"/>
          </a:xfrm>
        </p:spPr>
        <p:txBody>
          <a:bodyPr/>
          <a:lstStyle/>
          <a:p>
            <a:pPr>
              <a:buNone/>
            </a:pPr>
            <a:r>
              <a:rPr lang="sk-SK" dirty="0" smtClean="0"/>
              <a:t>    Je v podstate sprostredkovať vedomosti a zručnosti. Na dosiahnutie tohto cieľa musí </a:t>
            </a:r>
            <a:r>
              <a:rPr lang="sk-SK" dirty="0" err="1" smtClean="0"/>
              <a:t>tréner-vychovávateľ</a:t>
            </a:r>
            <a:r>
              <a:rPr lang="sk-SK" dirty="0" smtClean="0"/>
              <a:t> poznať dieťa, pochopiť jeho charakteristiky a zohľadniť vek a zručnosti. Stručne povedané, </a:t>
            </a:r>
            <a:r>
              <a:rPr lang="sk-SK" dirty="0" err="1" smtClean="0"/>
              <a:t>tréner-vychovávateľ</a:t>
            </a:r>
            <a:r>
              <a:rPr lang="sk-SK" dirty="0" smtClean="0"/>
              <a:t> musí učiť prostredníctvom povzbudenia a úspechov.</a:t>
            </a:r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428604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710" y="571480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/>
          </a:bodyPr>
          <a:lstStyle/>
          <a:p>
            <a:r>
              <a:rPr lang="sk-SK" dirty="0" smtClean="0"/>
              <a:t>ČO JE GRASSROOTS FUTBAL ?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 smtClean="0"/>
          </a:p>
        </p:txBody>
      </p:sp>
      <p:pic>
        <p:nvPicPr>
          <p:cNvPr id="4" name="Obrázek 3" descr="grasroots-uef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3900" y="4714884"/>
            <a:ext cx="785786" cy="1220639"/>
          </a:xfrm>
          <a:prstGeom prst="rect">
            <a:avLst/>
          </a:prstGeom>
        </p:spPr>
      </p:pic>
      <p:pic>
        <p:nvPicPr>
          <p:cNvPr id="5" name="Obrázek 4" descr="logosfz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43512"/>
            <a:ext cx="927084" cy="922964"/>
          </a:xfrm>
          <a:prstGeom prst="rect">
            <a:avLst/>
          </a:prstGeom>
        </p:spPr>
      </p:pic>
      <p:pic>
        <p:nvPicPr>
          <p:cNvPr id="6" name="Obrázek 5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  <p:pic>
        <p:nvPicPr>
          <p:cNvPr id="7" name="fifa_grassroots_festival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000100" y="1428736"/>
            <a:ext cx="7015186" cy="3946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1500174"/>
            <a:ext cx="8229600" cy="1143000"/>
          </a:xfrm>
        </p:spPr>
        <p:txBody>
          <a:bodyPr/>
          <a:lstStyle/>
          <a:p>
            <a:r>
              <a:rPr lang="sk-SK" dirty="0" smtClean="0"/>
              <a:t>POSLANIE TRÉNERA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14620"/>
            <a:ext cx="8115328" cy="3609980"/>
          </a:xfrm>
        </p:spPr>
        <p:txBody>
          <a:bodyPr>
            <a:normAutofit fontScale="92500"/>
          </a:bodyPr>
          <a:lstStyle/>
          <a:p>
            <a:r>
              <a:rPr lang="sk-SK" dirty="0" smtClean="0"/>
              <a:t>Hra je hlavnou činnosťou detí. Hra je nevyhnutná potreba, ktorá je vrodená pre všetky deti. Preto hlavnými cieľmi futbalu na najnižšej úrovni je pripraviť futbalové deti a iniciovať ich v praxi futbalu prostredníctvom hry.</a:t>
            </a:r>
          </a:p>
          <a:p>
            <a:r>
              <a:rPr lang="sk-SK" dirty="0" smtClean="0"/>
              <a:t>Futbal v malých hrách, na malých ihriskách, rieši obe tieto potreby. Na malých ihriskách, ktoré sú lepšie prispôsobené ich fyziologickým schopnostiam, mladí futbalisti dostanú viac dotyk lopty a naučia sa kontrolovať a používať loptu.</a:t>
            </a:r>
          </a:p>
          <a:p>
            <a:pPr>
              <a:buNone/>
            </a:pPr>
            <a:endParaRPr lang="sk-SK" dirty="0" smtClean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428604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710" y="571480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1500174"/>
            <a:ext cx="8229600" cy="1000132"/>
          </a:xfrm>
        </p:spPr>
        <p:txBody>
          <a:bodyPr/>
          <a:lstStyle/>
          <a:p>
            <a:r>
              <a:rPr lang="sk-SK" dirty="0" smtClean="0"/>
              <a:t>PROFIL TRÉNERA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2500306"/>
            <a:ext cx="8358246" cy="3609980"/>
          </a:xfrm>
        </p:spPr>
        <p:txBody>
          <a:bodyPr>
            <a:normAutofit fontScale="92500" lnSpcReduction="10000"/>
          </a:bodyPr>
          <a:lstStyle/>
          <a:p>
            <a:r>
              <a:rPr lang="sk-SK" dirty="0" smtClean="0"/>
              <a:t>Povolanie trénera v jeho úlohe školiteľa je pripraviť všetkých chlapcov a dievčatá, ktorí chcú objaviť futbalové radosti v tomto športe a iniciovať ich vo svojej praxi. Aby sa dosiahli ciele spojené s touto úlohou musí byť misia </a:t>
            </a:r>
            <a:r>
              <a:rPr lang="sk-SK" dirty="0" err="1" smtClean="0"/>
              <a:t>trénera-pedagóga</a:t>
            </a:r>
            <a:r>
              <a:rPr lang="sk-SK" dirty="0" smtClean="0"/>
              <a:t>  nasledovná: </a:t>
            </a:r>
          </a:p>
          <a:p>
            <a:r>
              <a:rPr lang="sk-SK" dirty="0" smtClean="0"/>
              <a:t>prijať všetkých mladých hráčov od šiestich rokov bez výberu;</a:t>
            </a:r>
          </a:p>
          <a:p>
            <a:r>
              <a:rPr lang="sk-SK" dirty="0" smtClean="0"/>
              <a:t>podporovať športové vzdelávanie založené na rešpekte a fair </a:t>
            </a:r>
            <a:r>
              <a:rPr lang="sk-SK" dirty="0" err="1" smtClean="0"/>
              <a:t>play</a:t>
            </a:r>
            <a:r>
              <a:rPr lang="sk-SK" dirty="0" smtClean="0"/>
              <a:t> od najmenšieho veku</a:t>
            </a:r>
          </a:p>
          <a:p>
            <a:r>
              <a:rPr lang="sk-SK" dirty="0" smtClean="0"/>
              <a:t>povzbudzovať  aby mali pôžitok z hrania a túžbu zlepšiť sa.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 smtClean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428604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710" y="571480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1928802"/>
            <a:ext cx="8229600" cy="1000132"/>
          </a:xfrm>
        </p:spPr>
        <p:txBody>
          <a:bodyPr/>
          <a:lstStyle/>
          <a:p>
            <a:r>
              <a:rPr lang="sk-SK" dirty="0" smtClean="0"/>
              <a:t>POZNANIE DETÍ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3248020"/>
            <a:ext cx="8358246" cy="36099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dirty="0" smtClean="0"/>
              <a:t>  Všeobecné vývojové charakteristiky v rôznych vekových kategóriách</a:t>
            </a:r>
          </a:p>
          <a:p>
            <a:pPr>
              <a:buNone/>
            </a:pPr>
            <a:r>
              <a:rPr lang="sk-SK" dirty="0" smtClean="0"/>
              <a:t>   Vzťahy, správanie, komunikácia a jazyk</a:t>
            </a:r>
          </a:p>
          <a:p>
            <a:pPr>
              <a:buNone/>
            </a:pPr>
            <a:endParaRPr lang="sk-SK" dirty="0" smtClean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428604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710" y="571480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546" y="357166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48" y="2000240"/>
            <a:ext cx="8229600" cy="1000132"/>
          </a:xfrm>
        </p:spPr>
        <p:txBody>
          <a:bodyPr>
            <a:normAutofit/>
          </a:bodyPr>
          <a:lstStyle/>
          <a:p>
            <a:r>
              <a:rPr lang="sk-SK" sz="3860" dirty="0" smtClean="0"/>
              <a:t>VÝUČBA A ORGANIZAČNÉ SCHOPNOSTI</a:t>
            </a:r>
            <a:endParaRPr lang="sk-SK" sz="3860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428604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710" y="571480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AFAFA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k-SK" sz="900" b="0" i="0" u="none" strike="noStrike" cap="none" normalizeH="0" baseline="0" smtClean="0">
                <a:ln>
                  <a:noFill/>
                </a:ln>
                <a:solidFill>
                  <a:srgbClr val="666666"/>
                </a:solidFill>
                <a:effectLst/>
                <a:latin typeface="OpenSans"/>
                <a:cs typeface="Arial" pitchFamily="34" charset="0"/>
              </a:rPr>
              <a:t>Všeobecné vývojové charakteristiky v rôznych vekových kategóriách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k-SK" sz="900" b="0" i="0" u="none" strike="noStrike" cap="none" normalizeH="0" baseline="0" smtClean="0">
                <a:ln>
                  <a:noFill/>
                </a:ln>
                <a:solidFill>
                  <a:srgbClr val="666666"/>
                </a:solidFill>
                <a:effectLst/>
                <a:latin typeface="OpenSans"/>
                <a:cs typeface="Arial" pitchFamily="34" charset="0"/>
              </a:rPr>
              <a:t>Vzťahy, správanie, komunikácia a jazyk</a:t>
            </a:r>
            <a:r>
              <a:rPr kumimoji="0" lang="sk-SK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428596" y="3429000"/>
            <a:ext cx="8229600" cy="2286016"/>
          </a:xfrm>
        </p:spPr>
        <p:txBody>
          <a:bodyPr/>
          <a:lstStyle/>
          <a:p>
            <a:r>
              <a:rPr lang="sk-SK" dirty="0" smtClean="0"/>
              <a:t>Metódy výučby </a:t>
            </a:r>
          </a:p>
          <a:p>
            <a:r>
              <a:rPr lang="sk-SK" dirty="0" smtClean="0"/>
              <a:t>Organizovanie futbalového stretnutia</a:t>
            </a:r>
          </a:p>
          <a:p>
            <a:r>
              <a:rPr lang="sk-SK" dirty="0" smtClean="0"/>
              <a:t>Organizovanie turnaja</a:t>
            </a:r>
          </a:p>
          <a:p>
            <a:r>
              <a:rPr lang="sk-SK" dirty="0" smtClean="0"/>
              <a:t>Organizovanie festivalu</a:t>
            </a:r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48" y="2000240"/>
            <a:ext cx="8229600" cy="1000132"/>
          </a:xfrm>
        </p:spPr>
        <p:txBody>
          <a:bodyPr>
            <a:normAutofit/>
          </a:bodyPr>
          <a:lstStyle/>
          <a:p>
            <a:r>
              <a:rPr lang="sk-SK" sz="3860" dirty="0" smtClean="0"/>
              <a:t>ZÁKLADNÉ ZNALOSTI FUTBALU</a:t>
            </a:r>
            <a:endParaRPr lang="sk-SK" sz="3860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428604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710" y="571480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AFAFA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k-SK" sz="900" b="0" i="0" u="none" strike="noStrike" cap="none" normalizeH="0" baseline="0" smtClean="0">
                <a:ln>
                  <a:noFill/>
                </a:ln>
                <a:solidFill>
                  <a:srgbClr val="666666"/>
                </a:solidFill>
                <a:effectLst/>
                <a:latin typeface="OpenSans"/>
                <a:cs typeface="Arial" pitchFamily="34" charset="0"/>
              </a:rPr>
              <a:t>Všeobecné vývojové charakteristiky v rôznych vekových kategóriách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k-SK" sz="900" b="0" i="0" u="none" strike="noStrike" cap="none" normalizeH="0" baseline="0" smtClean="0">
                <a:ln>
                  <a:noFill/>
                </a:ln>
                <a:solidFill>
                  <a:srgbClr val="666666"/>
                </a:solidFill>
                <a:effectLst/>
                <a:latin typeface="OpenSans"/>
                <a:cs typeface="Arial" pitchFamily="34" charset="0"/>
              </a:rPr>
              <a:t>Vzťahy, správanie, komunikácia a jazyk</a:t>
            </a:r>
            <a:r>
              <a:rPr kumimoji="0" lang="sk-SK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428596" y="3429000"/>
            <a:ext cx="8229600" cy="2286016"/>
          </a:xfrm>
        </p:spPr>
        <p:txBody>
          <a:bodyPr/>
          <a:lstStyle/>
          <a:p>
            <a:r>
              <a:rPr lang="sk-SK" dirty="0" smtClean="0"/>
              <a:t>Malé obojstranné hry </a:t>
            </a:r>
          </a:p>
          <a:p>
            <a:r>
              <a:rPr lang="sk-SK" dirty="0" smtClean="0"/>
              <a:t>Futbalové hry / cvičenia </a:t>
            </a:r>
          </a:p>
          <a:p>
            <a:r>
              <a:rPr lang="sk-SK" dirty="0" smtClean="0"/>
              <a:t>Výučba základných techník futbalu</a:t>
            </a:r>
          </a:p>
          <a:p>
            <a:pPr>
              <a:buNone/>
            </a:pP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1571612"/>
            <a:ext cx="8229600" cy="1000132"/>
          </a:xfrm>
        </p:spPr>
        <p:txBody>
          <a:bodyPr>
            <a:normAutofit/>
          </a:bodyPr>
          <a:lstStyle/>
          <a:p>
            <a:r>
              <a:rPr lang="sk-SK" sz="4800" dirty="0" smtClean="0"/>
              <a:t>CIELE TRÉNERA</a:t>
            </a:r>
            <a:endParaRPr lang="sk-SK" sz="4800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428604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710" y="571480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174" y="214290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AFAFA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k-SK" sz="900" b="0" i="0" u="none" strike="noStrike" cap="none" normalizeH="0" baseline="0" smtClean="0">
                <a:ln>
                  <a:noFill/>
                </a:ln>
                <a:solidFill>
                  <a:srgbClr val="666666"/>
                </a:solidFill>
                <a:effectLst/>
                <a:latin typeface="OpenSans"/>
                <a:cs typeface="Arial" pitchFamily="34" charset="0"/>
              </a:rPr>
              <a:t>Všeobecné vývojové charakteristiky v rôznych vekových kategóriách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k-SK" sz="900" b="0" i="0" u="none" strike="noStrike" cap="none" normalizeH="0" baseline="0" smtClean="0">
                <a:ln>
                  <a:noFill/>
                </a:ln>
                <a:solidFill>
                  <a:srgbClr val="666666"/>
                </a:solidFill>
                <a:effectLst/>
                <a:latin typeface="OpenSans"/>
                <a:cs typeface="Arial" pitchFamily="34" charset="0"/>
              </a:rPr>
              <a:t>Vzťahy, správanie, komunikácia a jazyk</a:t>
            </a:r>
            <a:r>
              <a:rPr kumimoji="0" lang="sk-SK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4214810" y="2071678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b="1" dirty="0" smtClean="0"/>
              <a:t>Užite si prácu s deťmi.</a:t>
            </a:r>
          </a:p>
          <a:p>
            <a:r>
              <a:rPr lang="sk-SK" b="1" dirty="0" smtClean="0"/>
              <a:t>Spoznajte deti veľmi dobre.</a:t>
            </a:r>
          </a:p>
          <a:p>
            <a:r>
              <a:rPr lang="sk-SK" b="1" dirty="0" smtClean="0"/>
              <a:t>Nastavte vysoké štandardy, ale buďte tolerantní.</a:t>
            </a:r>
          </a:p>
          <a:p>
            <a:r>
              <a:rPr lang="sk-SK" b="1" dirty="0" smtClean="0"/>
              <a:t>Počúvajte deti.                               Komunikujte s nimi.</a:t>
            </a:r>
          </a:p>
          <a:p>
            <a:r>
              <a:rPr lang="sk-SK" b="1" dirty="0" smtClean="0"/>
              <a:t>Vytvorte dôveru u detí </a:t>
            </a:r>
          </a:p>
          <a:p>
            <a:r>
              <a:rPr lang="sk-SK" b="1" dirty="0" smtClean="0"/>
              <a:t>Rozvíjajte tímový duch.</a:t>
            </a:r>
          </a:p>
          <a:p>
            <a:r>
              <a:rPr lang="sk-SK" b="1" dirty="0" smtClean="0"/>
              <a:t>Podporujte iniciatívu a riskovanie jednotlivcov.</a:t>
            </a:r>
          </a:p>
          <a:p>
            <a:r>
              <a:rPr lang="sk-SK" b="1" dirty="0" smtClean="0"/>
              <a:t>Zamerajte sa skôr na "ducha hry" než na chyby.</a:t>
            </a:r>
          </a:p>
          <a:p>
            <a:r>
              <a:rPr lang="sk-SK" b="1" dirty="0" smtClean="0"/>
              <a:t>Učte sa povzbudením.</a:t>
            </a:r>
            <a:endParaRPr lang="sk-SK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2143116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sk-SK" sz="4800" dirty="0" smtClean="0"/>
              <a:t>Chovanie, ktorým sa treba vyhnúť</a:t>
            </a:r>
            <a:br>
              <a:rPr lang="sk-SK" sz="4800" dirty="0" smtClean="0"/>
            </a:br>
            <a:endParaRPr lang="sk-SK" sz="4800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42852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72" y="142852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298" y="142852"/>
            <a:ext cx="4500594" cy="1285884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357158" y="2214554"/>
            <a:ext cx="850112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b="1" dirty="0" smtClean="0"/>
              <a:t>Neustále kričať alebo správať agresívne.</a:t>
            </a:r>
          </a:p>
          <a:p>
            <a:r>
              <a:rPr lang="sk-SK" sz="2000" b="1" dirty="0" smtClean="0"/>
              <a:t>Trénujte deti alebo ich požiadajte, aby hrali, ako keby boli dospelí.</a:t>
            </a:r>
          </a:p>
          <a:p>
            <a:r>
              <a:rPr lang="sk-SK" sz="2000" b="1" dirty="0" smtClean="0"/>
              <a:t>Zabúdajúc, že ​​hlavnou motiváciou detí je hrať futbal.</a:t>
            </a:r>
          </a:p>
          <a:p>
            <a:r>
              <a:rPr lang="sk-SK" sz="2000" b="1" dirty="0" smtClean="0"/>
              <a:t>Poskytovanie vysvetlení, ktoré sú príliš dlhé.</a:t>
            </a:r>
          </a:p>
          <a:p>
            <a:r>
              <a:rPr lang="sk-SK" sz="2000" b="1" dirty="0" smtClean="0"/>
              <a:t>Prezentácia technických cieľov, ktoré sú príliš pokročilé v detskom veku.</a:t>
            </a:r>
          </a:p>
          <a:p>
            <a:r>
              <a:rPr lang="sk-SK" sz="2000" b="1" dirty="0" smtClean="0"/>
              <a:t>Organizovanie cvičení, ktoré sa stávajú príliš rutinnými.</a:t>
            </a:r>
          </a:p>
          <a:p>
            <a:r>
              <a:rPr lang="sk-SK" sz="2000" b="1" dirty="0" smtClean="0"/>
              <a:t>Zameranie na jedno cvičenie je príliš dlhé.</a:t>
            </a:r>
          </a:p>
          <a:p>
            <a:r>
              <a:rPr lang="sk-SK" sz="2000" b="1" dirty="0" smtClean="0"/>
              <a:t>Nepretržité prerušenie hry.</a:t>
            </a:r>
          </a:p>
          <a:p>
            <a:r>
              <a:rPr lang="sk-SK" sz="2000" b="1" dirty="0" smtClean="0"/>
              <a:t>Kritizovanie jednotlivca pred skupinou.</a:t>
            </a:r>
          </a:p>
          <a:p>
            <a:r>
              <a:rPr lang="sk-SK" sz="2000" b="1" dirty="0" smtClean="0"/>
              <a:t>Zabúdanie na vyrovnanie tímov.</a:t>
            </a:r>
          </a:p>
          <a:p>
            <a:r>
              <a:rPr lang="sk-SK" sz="2000" b="1" dirty="0" smtClean="0"/>
              <a:t>Nadmerný dôraz kladený na výsledky</a:t>
            </a:r>
            <a:r>
              <a:rPr lang="sk-SK" dirty="0" smtClean="0"/>
              <a:t>.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2143116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sk-SK" sz="4800" dirty="0" smtClean="0"/>
              <a:t>PARTNERSTVO S RODIČMI</a:t>
            </a:r>
            <a:br>
              <a:rPr lang="sk-SK" sz="4800" dirty="0" smtClean="0"/>
            </a:br>
            <a:endParaRPr lang="sk-SK" sz="4800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42852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72" y="142852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298" y="142852"/>
            <a:ext cx="4500594" cy="1285884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357158" y="3000372"/>
            <a:ext cx="85011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 err="1" smtClean="0"/>
              <a:t>Trenér-vychovávateľ</a:t>
            </a:r>
            <a:r>
              <a:rPr lang="sk-SK" sz="2400" dirty="0" smtClean="0"/>
              <a:t> by sa tiež mal pokúsiť vytvoriť vzájomné partnerstvo s rodičmi hráčov. V závislosti od rodinnej kultúry komunity, v ktorej sa uskutočňuje program </a:t>
            </a:r>
            <a:r>
              <a:rPr lang="sk-SK" sz="2400" dirty="0" err="1" smtClean="0"/>
              <a:t>grassroots</a:t>
            </a:r>
            <a:r>
              <a:rPr lang="sk-SK" sz="2400" dirty="0" smtClean="0"/>
              <a:t>, rodičia môžu niekedy nadmerne reagovať na výkon svojich detí a v iných situáciách môžu byť naozaj užitočné napríklad pomôcť </a:t>
            </a:r>
            <a:r>
              <a:rPr lang="sk-SK" sz="2400" dirty="0" err="1" smtClean="0"/>
              <a:t>trénerovi-vychovávateľovi</a:t>
            </a:r>
            <a:r>
              <a:rPr lang="sk-SK" sz="2400" dirty="0" smtClean="0"/>
              <a:t> pri príprave . Časť úlohy </a:t>
            </a:r>
            <a:r>
              <a:rPr lang="sk-SK" sz="2400" dirty="0" err="1" smtClean="0"/>
              <a:t>trénera-vychovávateľa</a:t>
            </a:r>
            <a:r>
              <a:rPr lang="sk-SK" sz="2400" dirty="0" smtClean="0"/>
              <a:t> je rozvíjať zdravý vzťah s rodinami</a:t>
            </a:r>
            <a:r>
              <a:rPr lang="sk-SK" dirty="0" smtClean="0"/>
              <a:t>.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2928934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sk-SK" sz="4400" dirty="0" smtClean="0"/>
              <a:t>Niekoľko užitočných tipov na spoluprácu s rodičmi:</a:t>
            </a:r>
            <a:r>
              <a:rPr lang="sk-SK" sz="4800" dirty="0" smtClean="0"/>
              <a:t/>
            </a:r>
            <a:br>
              <a:rPr lang="sk-SK" sz="4800" dirty="0" smtClean="0"/>
            </a:br>
            <a:endParaRPr lang="sk-SK" sz="4800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42852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72" y="142852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298" y="142852"/>
            <a:ext cx="4500594" cy="1285884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357158" y="3143248"/>
            <a:ext cx="828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/>
              <a:t>Na začiatku sezóny alebo na začiatku podujatia, ako je napríklad festival alebo turnaj, uistite sa, že rodičom poskytnete rýchlu inštruktáž, aby ste vysvetlili účasť a vzdelávacie princípy základného programu.</a:t>
            </a:r>
            <a:endParaRPr lang="sk-SK" dirty="0"/>
          </a:p>
        </p:txBody>
      </p:sp>
      <p:sp>
        <p:nvSpPr>
          <p:cNvPr id="10" name="Obdélník 9"/>
          <p:cNvSpPr/>
          <p:nvPr/>
        </p:nvSpPr>
        <p:spPr>
          <a:xfrm>
            <a:off x="357158" y="4143380"/>
            <a:ext cx="8358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/>
              <a:t>Nezabudnite pochopiť a zvážiť miestnu rodinnú kultúru komunity, v ktorej program prebieha. </a:t>
            </a:r>
            <a:r>
              <a:rPr lang="sk-SK" dirty="0" err="1" smtClean="0"/>
              <a:t>Trenér-vychovávateľ</a:t>
            </a:r>
            <a:r>
              <a:rPr lang="sk-SK" dirty="0" smtClean="0"/>
              <a:t> by mal zvážiť všetky konkrétne tradície, presvedčenia a správanie rodín.</a:t>
            </a:r>
            <a:endParaRPr lang="sk-SK" dirty="0"/>
          </a:p>
        </p:txBody>
      </p:sp>
      <p:sp>
        <p:nvSpPr>
          <p:cNvPr id="11" name="Obdélník 10"/>
          <p:cNvSpPr/>
          <p:nvPr/>
        </p:nvSpPr>
        <p:spPr>
          <a:xfrm>
            <a:off x="428596" y="5214950"/>
            <a:ext cx="8215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/>
              <a:t>Vykonajte individuálne rozhovory s rodičmi, aby ste im poskytli pozitívnu spätnú väzbu o vývoji a správaní ich dieťaťa. 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2571744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sk-SK" sz="4400" dirty="0" smtClean="0"/>
              <a:t>Niekoľko užitočných tipov na spoluprácu s rodičmi:</a:t>
            </a:r>
            <a:r>
              <a:rPr lang="sk-SK" sz="4800" dirty="0" smtClean="0"/>
              <a:t/>
            </a:r>
            <a:br>
              <a:rPr lang="sk-SK" sz="4800" dirty="0" smtClean="0"/>
            </a:br>
            <a:endParaRPr lang="sk-SK" sz="4800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42852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72" y="142852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298" y="142852"/>
            <a:ext cx="4500594" cy="1285884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285720" y="2714620"/>
            <a:ext cx="8643998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sk-SK" b="1" dirty="0" smtClean="0"/>
              <a:t>Majte na pamäti, že rodičia môžu mať dobré kontakty, ktoré vám môžu pomôcť pri iniciovaní budovania vzťahov s miestnymi sponzormi.</a:t>
            </a:r>
            <a:endParaRPr lang="sk-SK" b="1" dirty="0"/>
          </a:p>
        </p:txBody>
      </p:sp>
      <p:sp>
        <p:nvSpPr>
          <p:cNvPr id="13" name="Obdélník 12"/>
          <p:cNvSpPr/>
          <p:nvPr/>
        </p:nvSpPr>
        <p:spPr>
          <a:xfrm>
            <a:off x="285720" y="3357562"/>
            <a:ext cx="8643998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sk-SK" b="1" dirty="0" smtClean="0"/>
              <a:t>Vzdelávacie prednášky a stretnutia s rodičmi môžu organizovať tréneri, aby diskutovali o dôležitých témach o svojich deťoch, ako sú výživové návyky, prevencia úrazov, osobná hygiena, zdravotná výchova a emočná podpora športu.</a:t>
            </a:r>
            <a:endParaRPr lang="sk-SK" b="1" dirty="0"/>
          </a:p>
        </p:txBody>
      </p:sp>
      <p:sp>
        <p:nvSpPr>
          <p:cNvPr id="14" name="Obdélník 13"/>
          <p:cNvSpPr/>
          <p:nvPr/>
        </p:nvSpPr>
        <p:spPr>
          <a:xfrm>
            <a:off x="285720" y="4500570"/>
            <a:ext cx="8643998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sk-SK" b="1" dirty="0" smtClean="0"/>
              <a:t>Ako je to uvedené v kódexe správania, je nevyhnutné, aby </a:t>
            </a:r>
            <a:r>
              <a:rPr lang="sk-SK" b="1" dirty="0" err="1" smtClean="0"/>
              <a:t>trenéri-pedagógovia</a:t>
            </a:r>
            <a:r>
              <a:rPr lang="sk-SK" b="1" dirty="0" smtClean="0"/>
              <a:t> a rodičia spolupracovali, aby zabezpečili prostredie radosti a blahobytu v programe </a:t>
            </a:r>
            <a:r>
              <a:rPr lang="sk-SK" b="1" dirty="0" err="1" smtClean="0"/>
              <a:t>grassroots</a:t>
            </a:r>
            <a:r>
              <a:rPr lang="sk-SK" b="1" dirty="0" smtClean="0"/>
              <a:t>. </a:t>
            </a:r>
            <a:endParaRPr lang="sk-SK" b="1" dirty="0"/>
          </a:p>
        </p:txBody>
      </p:sp>
      <p:sp>
        <p:nvSpPr>
          <p:cNvPr id="15" name="Obdélník 14"/>
          <p:cNvSpPr/>
          <p:nvPr/>
        </p:nvSpPr>
        <p:spPr>
          <a:xfrm>
            <a:off x="214282" y="5429264"/>
            <a:ext cx="85011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 b="1" i="1" dirty="0" smtClean="0">
                <a:solidFill>
                  <a:srgbClr val="FF0000"/>
                </a:solidFill>
              </a:rPr>
              <a:t>Dobrí rodičia pomáhajú svojim deťom byť dobrými hráčmi. vynikajúci rodičia pomáhajú deťom byť vynikajúcimi ľuďmi.</a:t>
            </a:r>
          </a:p>
          <a:p>
            <a:r>
              <a:rPr lang="sk-SK" sz="1400" dirty="0" err="1" smtClean="0">
                <a:solidFill>
                  <a:srgbClr val="FF0000"/>
                </a:solidFill>
              </a:rPr>
              <a:t>Dietmar</a:t>
            </a:r>
            <a:r>
              <a:rPr lang="sk-SK" sz="1400" dirty="0" smtClean="0">
                <a:solidFill>
                  <a:srgbClr val="FF0000"/>
                </a:solidFill>
              </a:rPr>
              <a:t> </a:t>
            </a:r>
            <a:r>
              <a:rPr lang="sk-SK" sz="1400" dirty="0" err="1" smtClean="0">
                <a:solidFill>
                  <a:srgbClr val="FF0000"/>
                </a:solidFill>
              </a:rPr>
              <a:t>Samulski</a:t>
            </a:r>
            <a:endParaRPr lang="sk-SK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GRASSROOTS FUTBAL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... Je futbal, ktorý je neprofesionálny. Každý futbal, ktorý nie je na profesionálnej úrovni je časťou GRASSROOTS futbalu</a:t>
            </a:r>
            <a:endParaRPr lang="sk-SK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4429132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34" y="4071942"/>
            <a:ext cx="1176332" cy="1827312"/>
          </a:xfrm>
          <a:prstGeom prst="rect">
            <a:avLst/>
          </a:prstGeom>
        </p:spPr>
      </p:pic>
      <p:pic>
        <p:nvPicPr>
          <p:cNvPr id="6" name="Obrázek 5" descr="GRprogr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1643050"/>
            <a:ext cx="8229600" cy="1143000"/>
          </a:xfrm>
        </p:spPr>
        <p:txBody>
          <a:bodyPr/>
          <a:lstStyle/>
          <a:p>
            <a:r>
              <a:rPr lang="sk-SK" dirty="0" smtClean="0"/>
              <a:t>PRÍKLADY CVIČENÍ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>
              <a:hlinkClick r:id="rId2"/>
            </a:endParaRPr>
          </a:p>
          <a:p>
            <a:endParaRPr lang="sk-SK" dirty="0" smtClean="0">
              <a:hlinkClick r:id="rId2"/>
            </a:endParaRPr>
          </a:p>
          <a:p>
            <a:endParaRPr lang="sk-SK" dirty="0" smtClean="0">
              <a:hlinkClick r:id="rId2"/>
            </a:endParaRPr>
          </a:p>
          <a:p>
            <a:r>
              <a:rPr lang="sk-SK" dirty="0" smtClean="0">
                <a:hlinkClick r:id="rId2"/>
              </a:rPr>
              <a:t>http://grassroots.fifa.com/en/for-kids/example-exercises/football.html</a:t>
            </a:r>
            <a:endParaRPr lang="sk-SK" dirty="0"/>
          </a:p>
        </p:txBody>
      </p:sp>
      <p:pic>
        <p:nvPicPr>
          <p:cNvPr id="4" name="Obrázek 3" descr="logoG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84" y="428604"/>
            <a:ext cx="4500594" cy="1285884"/>
          </a:xfrm>
          <a:prstGeom prst="rect">
            <a:avLst/>
          </a:prstGeom>
        </p:spPr>
      </p:pic>
      <p:pic>
        <p:nvPicPr>
          <p:cNvPr id="5" name="Obrázek 4" descr="logosfz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428604"/>
            <a:ext cx="1285869" cy="1280154"/>
          </a:xfrm>
          <a:prstGeom prst="rect">
            <a:avLst/>
          </a:prstGeom>
        </p:spPr>
      </p:pic>
      <p:pic>
        <p:nvPicPr>
          <p:cNvPr id="6" name="Obrázek 5" descr="grasroots-uef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520" y="285728"/>
            <a:ext cx="1176332" cy="1827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Grassroots filozofia SFZ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sk-SK" b="1" dirty="0" smtClean="0"/>
          </a:p>
          <a:p>
            <a:pPr>
              <a:buNone/>
            </a:pPr>
            <a:r>
              <a:rPr lang="sk-SK" b="1" dirty="0" smtClean="0"/>
              <a:t>  Základné princípy :</a:t>
            </a:r>
          </a:p>
          <a:p>
            <a:pPr>
              <a:buNone/>
            </a:pPr>
            <a:r>
              <a:rPr lang="sk-SK" dirty="0" smtClean="0"/>
              <a:t>• </a:t>
            </a:r>
            <a:r>
              <a:rPr lang="sk-SK" b="1" dirty="0" smtClean="0"/>
              <a:t>Každý má príležitosť hrať futbal,</a:t>
            </a:r>
          </a:p>
          <a:p>
            <a:pPr>
              <a:buNone/>
            </a:pPr>
            <a:r>
              <a:rPr lang="sk-SK" dirty="0" smtClean="0"/>
              <a:t>• </a:t>
            </a:r>
            <a:r>
              <a:rPr lang="sk-SK" b="1" dirty="0" smtClean="0"/>
              <a:t>Futbal je všade,</a:t>
            </a:r>
          </a:p>
          <a:p>
            <a:pPr>
              <a:buNone/>
            </a:pPr>
            <a:r>
              <a:rPr lang="sk-SK" dirty="0" smtClean="0"/>
              <a:t>• </a:t>
            </a:r>
            <a:r>
              <a:rPr lang="sk-SK" b="1" dirty="0" smtClean="0"/>
              <a:t>Vo futbale nie je miesto pre diskrimináciu,</a:t>
            </a:r>
          </a:p>
          <a:p>
            <a:pPr>
              <a:buNone/>
            </a:pPr>
            <a:r>
              <a:rPr lang="sk-SK" dirty="0" smtClean="0"/>
              <a:t>• </a:t>
            </a:r>
            <a:r>
              <a:rPr lang="sk-SK" b="1" dirty="0" smtClean="0"/>
              <a:t>Vplyv a účinok </a:t>
            </a:r>
            <a:r>
              <a:rPr lang="sk-SK" b="1" dirty="0" err="1" smtClean="0"/>
              <a:t>grassroots</a:t>
            </a:r>
            <a:r>
              <a:rPr lang="sk-SK" b="1" dirty="0" smtClean="0"/>
              <a:t> futbalu musí byť dynamický, jasný, vzrušujúci a hodnotný. </a:t>
            </a:r>
            <a:endParaRPr lang="sk-SK" dirty="0"/>
          </a:p>
        </p:txBody>
      </p:sp>
      <p:pic>
        <p:nvPicPr>
          <p:cNvPr id="5" name="Obrázek 4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206" y="857232"/>
            <a:ext cx="1285869" cy="1280154"/>
          </a:xfrm>
          <a:prstGeom prst="rect">
            <a:avLst/>
          </a:prstGeom>
        </p:spPr>
      </p:pic>
      <p:pic>
        <p:nvPicPr>
          <p:cNvPr id="6" name="Obrázek 5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082" y="2571744"/>
            <a:ext cx="1176332" cy="18273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b="1" dirty="0" smtClean="0"/>
              <a:t>SFZ pripravuje aktivity v rámci</a:t>
            </a:r>
          </a:p>
          <a:p>
            <a:r>
              <a:rPr lang="pl-PL" b="1" dirty="0" smtClean="0"/>
              <a:t>projektu na podporu futbalu pre</a:t>
            </a:r>
          </a:p>
          <a:p>
            <a:r>
              <a:rPr lang="sk-SK" b="1" dirty="0" smtClean="0"/>
              <a:t>všetkých, ktorý má:</a:t>
            </a:r>
          </a:p>
          <a:p>
            <a:r>
              <a:rPr lang="sk-SK" b="1" dirty="0" smtClean="0"/>
              <a:t>umožniť koordinovať jednotlivé aktivity</a:t>
            </a:r>
          </a:p>
          <a:p>
            <a:r>
              <a:rPr lang="sk-SK" b="1" dirty="0" smtClean="0"/>
              <a:t>tak, aby postihli všetky vekové kategórie</a:t>
            </a:r>
          </a:p>
          <a:p>
            <a:r>
              <a:rPr lang="sk-SK" b="1" dirty="0" smtClean="0"/>
              <a:t>vrátane dievčat a sociálnych skupín</a:t>
            </a:r>
          </a:p>
          <a:p>
            <a:r>
              <a:rPr lang="sk-SK" b="1" dirty="0" smtClean="0"/>
              <a:t>( futbal pre handicapovaných ľudí, futbal</a:t>
            </a:r>
          </a:p>
          <a:p>
            <a:r>
              <a:rPr lang="sk-SK" b="1" dirty="0" smtClean="0"/>
              <a:t>amatérov, futbal pre minoritné</a:t>
            </a:r>
          </a:p>
          <a:p>
            <a:r>
              <a:rPr lang="sk-SK" b="1" dirty="0" smtClean="0"/>
              <a:t>menšiny...).</a:t>
            </a:r>
            <a:endParaRPr lang="sk-SK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642918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72" y="714356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15082"/>
            <a:ext cx="9144000" cy="642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dirty="0" smtClean="0"/>
              <a:t>• </a:t>
            </a:r>
            <a:r>
              <a:rPr lang="sk-SK" b="1" dirty="0" smtClean="0"/>
              <a:t>dať šancu všetkým deťom, ktoré rady hrajú futbal,</a:t>
            </a:r>
          </a:p>
          <a:p>
            <a:pPr>
              <a:buNone/>
            </a:pPr>
            <a:r>
              <a:rPr lang="sk-SK" dirty="0" smtClean="0"/>
              <a:t>• </a:t>
            </a:r>
            <a:r>
              <a:rPr lang="sk-SK" b="1" dirty="0" smtClean="0"/>
              <a:t>vytvoriť základňu pre systém práce                               s talentovanou mládežou – nájsť každého talentovaného hráča pre vrcholový futbal.</a:t>
            </a:r>
            <a:endParaRPr lang="sk-SK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1071546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958" y="857232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k-SK" b="1" dirty="0" smtClean="0"/>
              <a:t> </a:t>
            </a:r>
          </a:p>
          <a:p>
            <a:pPr>
              <a:buNone/>
            </a:pPr>
            <a:r>
              <a:rPr lang="sk-SK" b="1" dirty="0" smtClean="0"/>
              <a:t>Licenčný systém mládeže</a:t>
            </a:r>
          </a:p>
          <a:p>
            <a:pPr>
              <a:buNone/>
            </a:pPr>
            <a:r>
              <a:rPr lang="sk-SK" b="1" dirty="0" smtClean="0"/>
              <a:t>- Grassroots licencia – podpora menších</a:t>
            </a:r>
          </a:p>
          <a:p>
            <a:pPr>
              <a:buNone/>
            </a:pPr>
            <a:r>
              <a:rPr lang="pl-PL" b="1" dirty="0" smtClean="0"/>
              <a:t>   futbalových klubov, ktoré pracujú s </a:t>
            </a:r>
            <a:r>
              <a:rPr lang="sk-SK" b="1" dirty="0" smtClean="0"/>
              <a:t>talentovanými hráčmi do ukončenia hráčskeho veku.</a:t>
            </a:r>
          </a:p>
          <a:p>
            <a:pPr>
              <a:buNone/>
            </a:pPr>
            <a:r>
              <a:rPr lang="sk-SK" b="1" dirty="0" smtClean="0"/>
              <a:t>- Vytvorenie futbalovej pyramídy so širokou základňou.</a:t>
            </a:r>
            <a:endParaRPr lang="sk-SK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000108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72" y="1000108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b="1" dirty="0" smtClean="0"/>
              <a:t>Hlavné úlohy v oblasti Grassroots futbalu:</a:t>
            </a:r>
          </a:p>
          <a:p>
            <a:r>
              <a:rPr lang="sk-SK" b="1" dirty="0" smtClean="0"/>
              <a:t>1. zvyšovanie futbalovej základne a</a:t>
            </a:r>
          </a:p>
          <a:p>
            <a:pPr>
              <a:buNone/>
            </a:pPr>
            <a:r>
              <a:rPr lang="sk-SK" b="1" dirty="0" smtClean="0"/>
              <a:t>    evidencia jej členov (evidencia, futbal</a:t>
            </a:r>
          </a:p>
          <a:p>
            <a:pPr>
              <a:buNone/>
            </a:pPr>
            <a:r>
              <a:rPr lang="sk-SK" b="1" dirty="0" smtClean="0"/>
              <a:t>     starých pánov, plážový futbal)</a:t>
            </a:r>
          </a:p>
          <a:p>
            <a:r>
              <a:rPr lang="sk-SK" b="1" dirty="0" smtClean="0"/>
              <a:t>2. podpora masového futbalu (organizácia</a:t>
            </a:r>
          </a:p>
          <a:p>
            <a:pPr>
              <a:buNone/>
            </a:pPr>
            <a:r>
              <a:rPr lang="sk-SK" b="1" dirty="0" smtClean="0"/>
              <a:t>    školení pre menšie kluby, TJ od ÚTM,</a:t>
            </a:r>
          </a:p>
          <a:p>
            <a:pPr>
              <a:buNone/>
            </a:pPr>
            <a:r>
              <a:rPr lang="sk-SK" b="1" dirty="0" smtClean="0"/>
              <a:t>    spolupráca kluby a samospráva</a:t>
            </a:r>
            <a:endParaRPr lang="sk-SK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642918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34" y="571480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b="1" dirty="0" smtClean="0"/>
          </a:p>
          <a:p>
            <a:endParaRPr lang="sk-SK" b="1" dirty="0" smtClean="0"/>
          </a:p>
          <a:p>
            <a:pPr>
              <a:buNone/>
            </a:pPr>
            <a:r>
              <a:rPr lang="sk-SK" b="1" dirty="0" smtClean="0"/>
              <a:t> 3. rozvoj futbalu zdravotne hendikepovaných a sociálne </a:t>
            </a:r>
            <a:r>
              <a:rPr lang="pl-PL" b="1" dirty="0" smtClean="0"/>
              <a:t>znevýhodnených skupín a evidencia jej </a:t>
            </a:r>
            <a:r>
              <a:rPr lang="sk-SK" b="1" dirty="0" smtClean="0"/>
              <a:t>členov cez FK</a:t>
            </a:r>
            <a:endParaRPr lang="sk-SK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214422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96" y="857232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1" dirty="0" smtClean="0"/>
              <a:t>4. rozvoj školského futbalu (školské</a:t>
            </a:r>
          </a:p>
          <a:p>
            <a:pPr>
              <a:buNone/>
            </a:pPr>
            <a:r>
              <a:rPr lang="sk-SK" b="1" dirty="0" smtClean="0"/>
              <a:t>    súťaže, krúžková činnosť)</a:t>
            </a:r>
          </a:p>
          <a:p>
            <a:r>
              <a:rPr lang="sk-SK" b="1" dirty="0" smtClean="0"/>
              <a:t>5. popularizácia futbalu (futbalové</a:t>
            </a:r>
          </a:p>
          <a:p>
            <a:pPr>
              <a:buNone/>
            </a:pPr>
            <a:r>
              <a:rPr lang="sk-SK" b="1" dirty="0" smtClean="0"/>
              <a:t>    festivaly, </a:t>
            </a:r>
            <a:r>
              <a:rPr lang="sk-SK" b="1" dirty="0" err="1" smtClean="0"/>
              <a:t>ambasádori</a:t>
            </a:r>
            <a:r>
              <a:rPr lang="sk-SK" b="1" dirty="0" smtClean="0"/>
              <a:t>, futbalové</a:t>
            </a:r>
          </a:p>
          <a:p>
            <a:pPr>
              <a:buNone/>
            </a:pPr>
            <a:r>
              <a:rPr lang="sk-SK" b="1" dirty="0" smtClean="0"/>
              <a:t>    exhibície počas </a:t>
            </a:r>
            <a:r>
              <a:rPr lang="sk-SK" b="1" dirty="0" err="1" smtClean="0"/>
              <a:t>grassroots</a:t>
            </a:r>
            <a:r>
              <a:rPr lang="sk-SK" b="1" dirty="0" smtClean="0"/>
              <a:t> programov</a:t>
            </a:r>
          </a:p>
          <a:p>
            <a:r>
              <a:rPr lang="pl-PL" b="1" dirty="0" smtClean="0"/>
              <a:t>SFZ, besedy s hráčmi, trénermi a</a:t>
            </a:r>
          </a:p>
          <a:p>
            <a:pPr>
              <a:buNone/>
            </a:pPr>
            <a:r>
              <a:rPr lang="sk-SK" b="1" dirty="0" smtClean="0"/>
              <a:t>    osobnosťami slov. futbalu</a:t>
            </a:r>
            <a:endParaRPr lang="sk-SK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571480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96" y="714356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1428736"/>
            <a:ext cx="8229600" cy="1143000"/>
          </a:xfrm>
        </p:spPr>
        <p:txBody>
          <a:bodyPr/>
          <a:lstStyle/>
          <a:p>
            <a:r>
              <a:rPr lang="sk-SK" dirty="0" smtClean="0"/>
              <a:t>UEFA a GRASSROOTS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dirty="0" smtClean="0"/>
              <a:t>Podporuje záujem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dirty="0" smtClean="0"/>
              <a:t>Zvyšuje počet asociácií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dirty="0" smtClean="0"/>
              <a:t>Podporuje asociácie</a:t>
            </a:r>
            <a:endParaRPr lang="sk-SK" dirty="0"/>
          </a:p>
        </p:txBody>
      </p:sp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72" y="642918"/>
            <a:ext cx="1176332" cy="1827312"/>
          </a:xfrm>
          <a:prstGeom prst="rect">
            <a:avLst/>
          </a:prstGeom>
        </p:spPr>
      </p:pic>
      <p:pic>
        <p:nvPicPr>
          <p:cNvPr id="6" name="Obrázek 5" descr="uefa 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500042"/>
            <a:ext cx="1285884" cy="1285884"/>
          </a:xfrm>
          <a:prstGeom prst="rect">
            <a:avLst/>
          </a:prstGeom>
        </p:spPr>
      </p:pic>
      <p:pic>
        <p:nvPicPr>
          <p:cNvPr id="7" name="Obrázek 6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8" name="Obrázek 7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1571612"/>
            <a:ext cx="8229600" cy="1143000"/>
          </a:xfrm>
        </p:spPr>
        <p:txBody>
          <a:bodyPr/>
          <a:lstStyle/>
          <a:p>
            <a:r>
              <a:rPr lang="sk-SK" dirty="0" smtClean="0"/>
              <a:t>Úloha UEFA v GRASSROOTS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Nastavení noriem</a:t>
            </a:r>
          </a:p>
          <a:p>
            <a:endParaRPr lang="sk-SK" dirty="0" smtClean="0"/>
          </a:p>
          <a:p>
            <a:r>
              <a:rPr lang="sk-SK" dirty="0" smtClean="0"/>
              <a:t>Ochrana hráčov</a:t>
            </a:r>
          </a:p>
          <a:p>
            <a:endParaRPr lang="sk-SK" dirty="0" smtClean="0"/>
          </a:p>
          <a:p>
            <a:r>
              <a:rPr lang="sk-SK" dirty="0" smtClean="0"/>
              <a:t>Zvyšovanie kvality</a:t>
            </a:r>
            <a:endParaRPr lang="sk-SK" dirty="0"/>
          </a:p>
        </p:txBody>
      </p:sp>
      <p:pic>
        <p:nvPicPr>
          <p:cNvPr id="7" name="Obrázek 6" descr="grasroots-uef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72" y="642918"/>
            <a:ext cx="1176332" cy="1827312"/>
          </a:xfrm>
          <a:prstGeom prst="rect">
            <a:avLst/>
          </a:prstGeom>
        </p:spPr>
      </p:pic>
      <p:pic>
        <p:nvPicPr>
          <p:cNvPr id="8" name="Obrázek 7" descr="uefa 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857232"/>
            <a:ext cx="1214446" cy="1214446"/>
          </a:xfrm>
          <a:prstGeom prst="rect">
            <a:avLst/>
          </a:prstGeom>
        </p:spPr>
      </p:pic>
      <p:pic>
        <p:nvPicPr>
          <p:cNvPr id="9" name="Obrázek 8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10" name="Obrázek 9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UEFA definícia </a:t>
            </a:r>
            <a:r>
              <a:rPr lang="sk-SK" dirty="0" err="1" smtClean="0"/>
              <a:t>grassroots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l-NL" b="1" dirty="0" smtClean="0"/>
              <a:t>„Futbal je založený na grassroots, ktorý je hraný v</a:t>
            </a:r>
          </a:p>
          <a:p>
            <a:r>
              <a:rPr lang="sk-SK" b="1" dirty="0" smtClean="0"/>
              <a:t>celom svete mužmi, ženami, chlapcami a</a:t>
            </a:r>
          </a:p>
          <a:p>
            <a:r>
              <a:rPr lang="sk-SK" b="1" dirty="0" smtClean="0"/>
              <a:t>dievčatami. Vrcholový profesionálny futbal je iba</a:t>
            </a:r>
          </a:p>
          <a:p>
            <a:r>
              <a:rPr lang="sk-SK" b="1" dirty="0" smtClean="0"/>
              <a:t>vrchol ľadovca. UEFA bude ochraňovať tak ako</a:t>
            </a:r>
          </a:p>
          <a:p>
            <a:r>
              <a:rPr lang="sk-SK" b="1" dirty="0" smtClean="0"/>
              <a:t>budúcnosť futbalu, tak aj všetky rôzne </a:t>
            </a:r>
            <a:r>
              <a:rPr lang="sk-SK" b="1" dirty="0" err="1" smtClean="0"/>
              <a:t>benefity</a:t>
            </a:r>
            <a:r>
              <a:rPr lang="sk-SK" b="1" dirty="0" smtClean="0"/>
              <a:t>,</a:t>
            </a:r>
          </a:p>
          <a:p>
            <a:r>
              <a:rPr lang="sk-SK" b="1" dirty="0" smtClean="0"/>
              <a:t>ktoré tento šport ako celok prináša do </a:t>
            </a:r>
            <a:r>
              <a:rPr lang="it-IT" b="1" dirty="0" smtClean="0"/>
              <a:t>spoločnosti. </a:t>
            </a:r>
            <a:r>
              <a:rPr lang="sk-SK" b="1" dirty="0" smtClean="0"/>
              <a:t>    </a:t>
            </a:r>
            <a:r>
              <a:rPr lang="it-IT" b="1" dirty="0" smtClean="0"/>
              <a:t>A to hlavne preto, lebo sila futbalu</a:t>
            </a:r>
            <a:r>
              <a:rPr lang="sk-SK" b="1" dirty="0" smtClean="0"/>
              <a:t> závisí od </a:t>
            </a:r>
            <a:r>
              <a:rPr lang="sk-SK" b="1" dirty="0" err="1" smtClean="0"/>
              <a:t>grassroots</a:t>
            </a:r>
            <a:r>
              <a:rPr lang="sk-SK" b="1" dirty="0" smtClean="0"/>
              <a:t>, ktorého lokálnu, regionálnu a</a:t>
            </a:r>
          </a:p>
          <a:p>
            <a:r>
              <a:rPr lang="sk-SK" b="1" dirty="0" smtClean="0"/>
              <a:t>štátnu identitu musíme uchovávať, a to vždy v</a:t>
            </a:r>
          </a:p>
          <a:p>
            <a:r>
              <a:rPr lang="sk-SK" b="1" dirty="0" smtClean="0"/>
              <a:t>súlade so zákonom."</a:t>
            </a:r>
          </a:p>
          <a:p>
            <a:pPr>
              <a:buNone/>
            </a:pPr>
            <a:endParaRPr lang="sk-SK" dirty="0"/>
          </a:p>
        </p:txBody>
      </p:sp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72" y="5030688"/>
            <a:ext cx="1176332" cy="1827312"/>
          </a:xfrm>
          <a:prstGeom prst="rect">
            <a:avLst/>
          </a:prstGeom>
        </p:spPr>
      </p:pic>
      <p:pic>
        <p:nvPicPr>
          <p:cNvPr id="7" name="Obrázek 6" descr="uefa 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20" y="571480"/>
            <a:ext cx="1357322" cy="1357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Filozofia UEFA V GRASSROOTS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k-SK" dirty="0" smtClean="0"/>
              <a:t>Hlavné princípy:</a:t>
            </a:r>
          </a:p>
          <a:p>
            <a:pPr>
              <a:buFontTx/>
              <a:buChar char="-"/>
            </a:pPr>
            <a:r>
              <a:rPr lang="sk-SK" dirty="0" smtClean="0"/>
              <a:t>Každý môže hrať futbal</a:t>
            </a:r>
          </a:p>
          <a:p>
            <a:pPr>
              <a:buFontTx/>
              <a:buChar char="-"/>
            </a:pPr>
            <a:r>
              <a:rPr lang="sk-SK" dirty="0" smtClean="0"/>
              <a:t>Futbal je všade</a:t>
            </a:r>
          </a:p>
          <a:p>
            <a:pPr>
              <a:buFontTx/>
              <a:buChar char="-"/>
            </a:pPr>
            <a:r>
              <a:rPr lang="sk-SK" dirty="0" smtClean="0"/>
              <a:t>Žiadna diskriminácia</a:t>
            </a:r>
          </a:p>
          <a:p>
            <a:pPr>
              <a:buFontTx/>
              <a:buChar char="-"/>
            </a:pPr>
            <a:r>
              <a:rPr lang="sk-SK" dirty="0" smtClean="0"/>
              <a:t>Futbal musí byť dynamický, jednoduchý, vzrušujúci a prospešný</a:t>
            </a:r>
          </a:p>
          <a:p>
            <a:pPr>
              <a:buFontTx/>
              <a:buChar char="-"/>
            </a:pPr>
            <a:endParaRPr lang="sk-SK" dirty="0" smtClean="0"/>
          </a:p>
          <a:p>
            <a:pPr>
              <a:buNone/>
            </a:pPr>
            <a:r>
              <a:rPr lang="sk-SK" dirty="0" smtClean="0"/>
              <a:t>                        FUTBAL SA HRÁ KDEKOĽVEK</a:t>
            </a:r>
            <a:endParaRPr lang="sk-SK" dirty="0"/>
          </a:p>
        </p:txBody>
      </p:sp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834" y="4286256"/>
            <a:ext cx="1176332" cy="1827312"/>
          </a:xfrm>
          <a:prstGeom prst="rect">
            <a:avLst/>
          </a:prstGeom>
        </p:spPr>
      </p:pic>
      <p:pic>
        <p:nvPicPr>
          <p:cNvPr id="6" name="Obrázek 5" descr="uefa 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4786322"/>
            <a:ext cx="1047744" cy="1047744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1285860"/>
            <a:ext cx="8229600" cy="1143000"/>
          </a:xfrm>
        </p:spPr>
        <p:txBody>
          <a:bodyPr/>
          <a:lstStyle/>
          <a:p>
            <a:r>
              <a:rPr lang="sk-SK" dirty="0" smtClean="0"/>
              <a:t>ROZVÍJANIE TALENTU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/>
          </a:p>
          <a:p>
            <a:r>
              <a:rPr lang="sk-SK" dirty="0" smtClean="0"/>
              <a:t>Tréning so zameraním</a:t>
            </a:r>
          </a:p>
          <a:p>
            <a:r>
              <a:rPr lang="sk-SK" dirty="0" smtClean="0"/>
              <a:t>Frekvencia tréningov</a:t>
            </a:r>
          </a:p>
          <a:p>
            <a:r>
              <a:rPr lang="sk-SK" dirty="0" smtClean="0"/>
              <a:t>Pomoc trénera</a:t>
            </a:r>
          </a:p>
          <a:p>
            <a:r>
              <a:rPr lang="sk-SK" dirty="0" smtClean="0"/>
              <a:t>Opakovanie</a:t>
            </a:r>
          </a:p>
          <a:p>
            <a:r>
              <a:rPr lang="sk-SK" dirty="0" smtClean="0"/>
              <a:t>Koncentrácia</a:t>
            </a:r>
          </a:p>
          <a:p>
            <a:r>
              <a:rPr lang="sk-SK" dirty="0" smtClean="0"/>
              <a:t>Skutočné prežívanie hry</a:t>
            </a:r>
            <a:endParaRPr lang="sk-SK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500042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96" y="714356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14290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1643050"/>
            <a:ext cx="8229600" cy="1143000"/>
          </a:xfrm>
        </p:spPr>
        <p:txBody>
          <a:bodyPr/>
          <a:lstStyle/>
          <a:p>
            <a:r>
              <a:rPr lang="sk-SK" dirty="0" smtClean="0"/>
              <a:t>REALIZÁCIA TALENTU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Začať mladý (časový a biologický efekt)</a:t>
            </a:r>
          </a:p>
          <a:p>
            <a:r>
              <a:rPr lang="sk-SK" dirty="0" smtClean="0"/>
              <a:t>Pravidlo 10 rokov</a:t>
            </a:r>
          </a:p>
          <a:p>
            <a:r>
              <a:rPr lang="sk-SK" dirty="0" err="1" smtClean="0"/>
              <a:t>Seba-motivácia</a:t>
            </a:r>
            <a:endParaRPr lang="sk-SK" dirty="0" smtClean="0"/>
          </a:p>
          <a:p>
            <a:r>
              <a:rPr lang="sk-SK" dirty="0" smtClean="0"/>
              <a:t>Dobré vedenie</a:t>
            </a:r>
          </a:p>
          <a:p>
            <a:r>
              <a:rPr lang="sk-SK" dirty="0" smtClean="0"/>
              <a:t>Zodpovedajúce zázemie</a:t>
            </a:r>
            <a:endParaRPr lang="sk-SK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785794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96" y="642918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1785926"/>
            <a:ext cx="8229600" cy="1143000"/>
          </a:xfrm>
        </p:spPr>
        <p:txBody>
          <a:bodyPr/>
          <a:lstStyle/>
          <a:p>
            <a:r>
              <a:rPr lang="sk-SK" dirty="0" smtClean="0"/>
              <a:t>FUTBAL BUDÚCNOSTI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Rýchlosť a zručnosť</a:t>
            </a:r>
          </a:p>
          <a:p>
            <a:r>
              <a:rPr lang="sk-SK" dirty="0" smtClean="0"/>
              <a:t>Kreativita</a:t>
            </a:r>
          </a:p>
          <a:p>
            <a:r>
              <a:rPr lang="sk-SK" dirty="0" smtClean="0"/>
              <a:t>Osobnosti</a:t>
            </a:r>
          </a:p>
          <a:p>
            <a:r>
              <a:rPr lang="sk-SK" dirty="0" smtClean="0"/>
              <a:t>Porozumenie hre</a:t>
            </a:r>
          </a:p>
          <a:p>
            <a:r>
              <a:rPr lang="sk-SK" dirty="0" smtClean="0"/>
              <a:t>Futbalové úsilie</a:t>
            </a:r>
            <a:endParaRPr lang="sk-SK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857232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72" y="714356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1643050"/>
            <a:ext cx="8229600" cy="1143000"/>
          </a:xfrm>
        </p:spPr>
        <p:txBody>
          <a:bodyPr/>
          <a:lstStyle/>
          <a:p>
            <a:r>
              <a:rPr lang="sk-SK" dirty="0" smtClean="0"/>
              <a:t>HLAVNÉ PRVKY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Koordinácie</a:t>
            </a:r>
          </a:p>
          <a:p>
            <a:r>
              <a:rPr lang="sk-SK" dirty="0" smtClean="0"/>
              <a:t>Stabilita</a:t>
            </a:r>
          </a:p>
          <a:p>
            <a:r>
              <a:rPr lang="sk-SK" dirty="0" smtClean="0"/>
              <a:t>Technika</a:t>
            </a:r>
          </a:p>
          <a:p>
            <a:r>
              <a:rPr lang="sk-SK" dirty="0" smtClean="0"/>
              <a:t>Rýchlosť</a:t>
            </a:r>
          </a:p>
          <a:p>
            <a:r>
              <a:rPr lang="sk-SK" dirty="0" smtClean="0"/>
              <a:t>Vôľa</a:t>
            </a:r>
            <a:endParaRPr lang="sk-SK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714356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34" y="714356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1714488"/>
            <a:ext cx="8229600" cy="1143000"/>
          </a:xfrm>
        </p:spPr>
        <p:txBody>
          <a:bodyPr/>
          <a:lstStyle/>
          <a:p>
            <a:r>
              <a:rPr lang="sk-SK" dirty="0" smtClean="0"/>
              <a:t>CVIČENIA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Dobre pripravený program</a:t>
            </a:r>
          </a:p>
          <a:p>
            <a:r>
              <a:rPr lang="sk-SK" dirty="0" smtClean="0"/>
              <a:t>Jednoduché futbalové hry</a:t>
            </a:r>
          </a:p>
          <a:p>
            <a:r>
              <a:rPr lang="sk-SK" dirty="0" smtClean="0"/>
              <a:t>Reálne futbalové situácie</a:t>
            </a:r>
          </a:p>
          <a:p>
            <a:r>
              <a:rPr lang="sk-SK" dirty="0" smtClean="0"/>
              <a:t>Plynulosť a dynamika</a:t>
            </a:r>
            <a:endParaRPr lang="sk-SK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785794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34" y="785794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gr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260"/>
            <a:ext cx="9144000" cy="68467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GR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759"/>
            <a:ext cx="9144000" cy="68522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GR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5091" y="1"/>
            <a:ext cx="9239091" cy="69322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symbol pro obsah 5" descr="GR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8" y="19696"/>
            <a:ext cx="9141412" cy="68475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Futbalová pyramída</a:t>
            </a:r>
            <a:endParaRPr lang="sk-SK" dirty="0"/>
          </a:p>
        </p:txBody>
      </p:sp>
      <p:pic>
        <p:nvPicPr>
          <p:cNvPr id="4" name="Zástupný symbol pro obsah 3" descr="GR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7837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GR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25" y="0"/>
            <a:ext cx="9123975" cy="68259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GR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22" y="9816"/>
            <a:ext cx="9111952" cy="68481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GR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430" y="0"/>
            <a:ext cx="915543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GR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1686"/>
            <a:ext cx="9270484" cy="69296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GR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713" y="1"/>
            <a:ext cx="9170713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GR1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0801" y="-85460"/>
            <a:ext cx="9234801" cy="69434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GR1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78463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GR1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GR1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0428" y="-18267"/>
            <a:ext cx="9214428" cy="68762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GR1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0735" y="0"/>
            <a:ext cx="9204735" cy="692085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k-SK" dirty="0" smtClean="0"/>
              <a:t>Futbal nie je šport len pre elitu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dirty="0" smtClean="0"/>
              <a:t>Je dostupný pre každého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dirty="0" smtClean="0"/>
              <a:t>Je skutočnou športovou demokraciou, ktorá ponúka výchovné a vzdelávacie hodnoty, zdravotný úžitok, spoločenské príležitosti a športovú hodnotu.</a:t>
            </a:r>
            <a:endParaRPr lang="sk-SK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500042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72" y="928670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GR1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5543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GR1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9124" y="-46070"/>
            <a:ext cx="9213124" cy="69040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GR1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90676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r>
              <a:rPr lang="sk-SK" dirty="0" smtClean="0"/>
              <a:t>SFZ aktivity – web </a:t>
            </a:r>
            <a:r>
              <a:rPr lang="sk-SK" dirty="0" err="1" smtClean="0"/>
              <a:t>futbalsfz.sk</a:t>
            </a:r>
            <a:endParaRPr lang="sk-SK" dirty="0"/>
          </a:p>
        </p:txBody>
      </p:sp>
      <p:pic>
        <p:nvPicPr>
          <p:cNvPr id="1026" name="Picture 2" descr="C:\Users\Rastislav Vincur\OneDrive\Obrázky\Snímky obrazovky\2018-05-25 (1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8096" y="1571612"/>
            <a:ext cx="8935904" cy="50239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r>
              <a:rPr lang="sk-SK" dirty="0" smtClean="0"/>
              <a:t>Školské projekty</a:t>
            </a:r>
            <a:endParaRPr lang="sk-SK" dirty="0"/>
          </a:p>
        </p:txBody>
      </p:sp>
      <p:pic>
        <p:nvPicPr>
          <p:cNvPr id="2050" name="Picture 2" descr="C:\Users\Rastislav Vincur\OneDrive\Obrázky\Snímky obrazovky\2018-05-25 (2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71611"/>
            <a:ext cx="9144000" cy="5140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8229600" cy="785818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Klubové projekty</a:t>
            </a:r>
            <a:endParaRPr lang="sk-SK" dirty="0"/>
          </a:p>
        </p:txBody>
      </p:sp>
      <p:pic>
        <p:nvPicPr>
          <p:cNvPr id="3074" name="Picture 2" descr="C:\Users\Rastislav Vincur\OneDrive\Obrázky\Snímky obrazovky\2018-05-25 (3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9144000" cy="5715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928694"/>
          </a:xfrm>
        </p:spPr>
        <p:txBody>
          <a:bodyPr/>
          <a:lstStyle/>
          <a:p>
            <a:r>
              <a:rPr lang="sk-SK" dirty="0" smtClean="0"/>
              <a:t>Sociálne projekty</a:t>
            </a:r>
            <a:endParaRPr lang="sk-SK" dirty="0"/>
          </a:p>
        </p:txBody>
      </p:sp>
      <p:pic>
        <p:nvPicPr>
          <p:cNvPr id="4098" name="Picture 2" descr="C:\Users\Rastislav Vincur\OneDrive\Obrázky\Snímky obrazovky\2018-05-25 (4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9144000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dirty="0" smtClean="0"/>
              <a:t>                           </a:t>
            </a:r>
            <a:r>
              <a:rPr lang="sk-SK" sz="3200" b="1" dirty="0" smtClean="0"/>
              <a:t>Ďakujem za pozornosť</a:t>
            </a:r>
            <a:endParaRPr lang="sk-SK" sz="3200" b="1" dirty="0"/>
          </a:p>
        </p:txBody>
      </p:sp>
      <p:pic>
        <p:nvPicPr>
          <p:cNvPr id="4" name="Obrázek 3" descr="GRprogr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  <p:pic>
        <p:nvPicPr>
          <p:cNvPr id="5" name="Obrázek 4" descr="logoG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6" name="Obrázek 5" descr="logosfz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785794"/>
            <a:ext cx="1285869" cy="1280154"/>
          </a:xfrm>
          <a:prstGeom prst="rect">
            <a:avLst/>
          </a:prstGeom>
        </p:spPr>
      </p:pic>
      <p:pic>
        <p:nvPicPr>
          <p:cNvPr id="7" name="Obrázek 6" descr="grasroots-uef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3834" y="785794"/>
            <a:ext cx="1176332" cy="1827312"/>
          </a:xfrm>
          <a:prstGeom prst="rect">
            <a:avLst/>
          </a:prstGeom>
        </p:spPr>
      </p:pic>
      <p:sp>
        <p:nvSpPr>
          <p:cNvPr id="1026" name="AutoShape 2" descr="Výsledok vyhľadávania obrázkov pre dopyt Pozornosť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28" name="AutoShape 4" descr="Výsledok vyhľadávania obrázkov pre dopyt Pozornosť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" name="Obrázek 9" descr="zave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0166" y="2357430"/>
            <a:ext cx="6130279" cy="3672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2000240"/>
            <a:ext cx="822960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dirty="0" smtClean="0"/>
              <a:t>Futbal je skvelý prostriedok pre osobný a športový rast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dirty="0" smtClean="0"/>
              <a:t>Masový futbal tvoriaci základňu futbalovej pyramídy prospieva všetkým úrovniam futbalu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dirty="0" smtClean="0"/>
              <a:t>Masový futbal sa nehrá pre finančný profit, ale z nefalšovaného potešenia hry, z radosti zo samotného zapojenia do hry</a:t>
            </a:r>
            <a:endParaRPr lang="sk-SK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642918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658176"/>
            <a:ext cx="890580" cy="1383425"/>
          </a:xfrm>
          <a:prstGeom prst="rect">
            <a:avLst/>
          </a:prstGeom>
        </p:spPr>
      </p:pic>
      <p:pic>
        <p:nvPicPr>
          <p:cNvPr id="7" name="Obrázek 6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6" name="Obrázek 5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k-SK" dirty="0" smtClean="0"/>
              <a:t>Pre niekoho je základňou (</a:t>
            </a:r>
            <a:r>
              <a:rPr lang="sk-SK" dirty="0" err="1" smtClean="0"/>
              <a:t>grassroots</a:t>
            </a:r>
            <a:r>
              <a:rPr lang="sk-SK" dirty="0" smtClean="0"/>
              <a:t>) futbalu séria rekreačných aktivít založených na príležitostnej a priateľskej báze</a:t>
            </a:r>
          </a:p>
          <a:p>
            <a:pPr>
              <a:buNone/>
            </a:pPr>
            <a:r>
              <a:rPr lang="sk-SK" dirty="0" smtClean="0"/>
              <a:t>Pre iných je to školský alebo klubový futbal, ktorý zahŕňa pravidelný tréning</a:t>
            </a:r>
          </a:p>
          <a:p>
            <a:pPr>
              <a:buNone/>
            </a:pPr>
            <a:r>
              <a:rPr lang="sk-SK" dirty="0" smtClean="0"/>
              <a:t>Ak sú poslednou skupinou deti, potom patria medzi hráčov </a:t>
            </a:r>
            <a:r>
              <a:rPr lang="sk-SK" dirty="0" err="1" smtClean="0"/>
              <a:t>grassroots</a:t>
            </a:r>
            <a:r>
              <a:rPr lang="sk-SK" dirty="0" smtClean="0"/>
              <a:t>, aj keď sú spojení s profesionálnym futbalom</a:t>
            </a:r>
            <a:endParaRPr lang="sk-SK" dirty="0"/>
          </a:p>
        </p:txBody>
      </p:sp>
      <p:pic>
        <p:nvPicPr>
          <p:cNvPr id="4" name="Obrázek 3" descr="logos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642918"/>
            <a:ext cx="1285869" cy="1280154"/>
          </a:xfrm>
          <a:prstGeom prst="rect">
            <a:avLst/>
          </a:prstGeom>
        </p:spPr>
      </p:pic>
      <p:pic>
        <p:nvPicPr>
          <p:cNvPr id="5" name="Obrázek 4" descr="grasroots-ue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710" y="642918"/>
            <a:ext cx="1176332" cy="1827312"/>
          </a:xfrm>
          <a:prstGeom prst="rect">
            <a:avLst/>
          </a:prstGeom>
        </p:spPr>
      </p:pic>
      <p:pic>
        <p:nvPicPr>
          <p:cNvPr id="6" name="Obrázek 5" descr="logoG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85728"/>
            <a:ext cx="4500594" cy="1571612"/>
          </a:xfrm>
          <a:prstGeom prst="rect">
            <a:avLst/>
          </a:prstGeom>
        </p:spPr>
      </p:pic>
      <p:pic>
        <p:nvPicPr>
          <p:cNvPr id="7" name="Obrázek 6" descr="GRpro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182"/>
            <a:ext cx="914400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861</TotalTime>
  <Words>1609</Words>
  <Application>Microsoft Office PowerPoint</Application>
  <PresentationFormat>Předvádění na obrazovce (4:3)</PresentationFormat>
  <Paragraphs>354</Paragraphs>
  <Slides>77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77</vt:i4>
      </vt:variant>
    </vt:vector>
  </HeadingPairs>
  <TitlesOfParts>
    <vt:vector size="78" baseType="lpstr">
      <vt:lpstr>Tok</vt:lpstr>
      <vt:lpstr>GRASSROOTS FUTBAL</vt:lpstr>
      <vt:lpstr>ČO JE GRASSROOTS FUTBAL ?</vt:lpstr>
      <vt:lpstr>ČO JE GRASSROOTS FUTBAL ?</vt:lpstr>
      <vt:lpstr>GRASSROOTS FUTBAL</vt:lpstr>
      <vt:lpstr>UEFA definícia grassroots</vt:lpstr>
      <vt:lpstr>Futbalová pyramída</vt:lpstr>
      <vt:lpstr>Snímek 7</vt:lpstr>
      <vt:lpstr>Snímek 8</vt:lpstr>
      <vt:lpstr>Snímek 9</vt:lpstr>
      <vt:lpstr>PREČO HRAŤ FUTBAL ?</vt:lpstr>
      <vt:lpstr>GRASSROOTS FUTBAL</vt:lpstr>
      <vt:lpstr>Výchova</vt:lpstr>
      <vt:lpstr>TIPY  TRÉNEROV</vt:lpstr>
      <vt:lpstr>IDEÁLNY TRÉNER DETÍ</vt:lpstr>
      <vt:lpstr>Kategórie GRASSTOOTS FUTBALU</vt:lpstr>
      <vt:lpstr>Snímek 16</vt:lpstr>
      <vt:lpstr>Snímek 17</vt:lpstr>
      <vt:lpstr>Snímek 18</vt:lpstr>
      <vt:lpstr>Snímek 19</vt:lpstr>
      <vt:lpstr>FÁZY DETSKÉHO VÝVOJA</vt:lpstr>
      <vt:lpstr>NEGATÍVNE VPLYVY NA VÝVOJ DIEŤAŤA</vt:lpstr>
      <vt:lpstr>Tréningové a súťažné zápasy</vt:lpstr>
      <vt:lpstr>VPLIVY NA DIEŤA</vt:lpstr>
      <vt:lpstr>PRVÉ KROKY HRÁČA</vt:lpstr>
      <vt:lpstr>CIEĽE</vt:lpstr>
      <vt:lpstr>ZÁKLANÁ FÁZA – ciele (9-12 rokov)</vt:lpstr>
      <vt:lpstr>DETSKÝ FUTBAL hlavné ciele</vt:lpstr>
      <vt:lpstr>PRE TRÉNEROV</vt:lpstr>
      <vt:lpstr>POSLANIE TRÉNERA</vt:lpstr>
      <vt:lpstr>POSLANIE TRÉNERA</vt:lpstr>
      <vt:lpstr>PROFIL TRÉNERA</vt:lpstr>
      <vt:lpstr>POZNANIE DETÍ</vt:lpstr>
      <vt:lpstr>VÝUČBA A ORGANIZAČNÉ SCHOPNOSTI</vt:lpstr>
      <vt:lpstr>ZÁKLADNÉ ZNALOSTI FUTBALU</vt:lpstr>
      <vt:lpstr>CIELE TRÉNERA</vt:lpstr>
      <vt:lpstr>Chovanie, ktorým sa treba vyhnúť </vt:lpstr>
      <vt:lpstr>PARTNERSTVO S RODIČMI </vt:lpstr>
      <vt:lpstr>Niekoľko užitočných tipov na spoluprácu s rodičmi: </vt:lpstr>
      <vt:lpstr>Niekoľko užitočných tipov na spoluprácu s rodičmi: </vt:lpstr>
      <vt:lpstr>PRÍKLADY CVIČENÍ</vt:lpstr>
      <vt:lpstr>Grassroots filozofia SFZ</vt:lpstr>
      <vt:lpstr>Snímek 42</vt:lpstr>
      <vt:lpstr>Snímek 43</vt:lpstr>
      <vt:lpstr>Snímek 44</vt:lpstr>
      <vt:lpstr>Snímek 45</vt:lpstr>
      <vt:lpstr>Snímek 46</vt:lpstr>
      <vt:lpstr>Snímek 47</vt:lpstr>
      <vt:lpstr>UEFA a GRASSROOTS</vt:lpstr>
      <vt:lpstr>Úloha UEFA v GRASSROOTS</vt:lpstr>
      <vt:lpstr>Filozofia UEFA V GRASSROOTS</vt:lpstr>
      <vt:lpstr>ROZVÍJANIE TALENTU</vt:lpstr>
      <vt:lpstr>REALIZÁCIA TALENTU</vt:lpstr>
      <vt:lpstr>FUTBAL BUDÚCNOSTI</vt:lpstr>
      <vt:lpstr>HLAVNÉ PRVKY</vt:lpstr>
      <vt:lpstr>CVIČENIA</vt:lpstr>
      <vt:lpstr>Snímek 56</vt:lpstr>
      <vt:lpstr>Snímek 57</vt:lpstr>
      <vt:lpstr>Snímek 58</vt:lpstr>
      <vt:lpstr>Snímek 59</vt:lpstr>
      <vt:lpstr>Snímek 60</vt:lpstr>
      <vt:lpstr>Snímek 61</vt:lpstr>
      <vt:lpstr>Snímek 62</vt:lpstr>
      <vt:lpstr>Snímek 63</vt:lpstr>
      <vt:lpstr>Snímek 64</vt:lpstr>
      <vt:lpstr>Snímek 65</vt:lpstr>
      <vt:lpstr>Snímek 66</vt:lpstr>
      <vt:lpstr>Snímek 67</vt:lpstr>
      <vt:lpstr>Snímek 68</vt:lpstr>
      <vt:lpstr>Snímek 69</vt:lpstr>
      <vt:lpstr>Snímek 70</vt:lpstr>
      <vt:lpstr>Snímek 71</vt:lpstr>
      <vt:lpstr>Snímek 72</vt:lpstr>
      <vt:lpstr>SFZ aktivity – web futbalsfz.sk</vt:lpstr>
      <vt:lpstr>Školské projekty</vt:lpstr>
      <vt:lpstr>Klubové projekty</vt:lpstr>
      <vt:lpstr>Sociálne projekty</vt:lpstr>
      <vt:lpstr>Snímek 77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GRASSROOTS FUTBAL</dc:title>
  <dc:creator>Rastislav Vincur</dc:creator>
  <cp:lastModifiedBy>Rastislav Vincur</cp:lastModifiedBy>
  <cp:revision>13</cp:revision>
  <dcterms:created xsi:type="dcterms:W3CDTF">2017-06-28T19:17:05Z</dcterms:created>
  <dcterms:modified xsi:type="dcterms:W3CDTF">2018-05-25T10:12:50Z</dcterms:modified>
</cp:coreProperties>
</file>